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gif" ContentType="image/gif"/>
  <Default Extension="png" ContentType="image/png"/>
  <Default Extension="wmf" ContentType="image/x-wmf"/>
  <Default Extension="m4a" ContentType="audi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34"/>
  </p:handoutMasterIdLst>
  <p:sldIdLst>
    <p:sldId id="468" r:id="rId3"/>
    <p:sldId id="409" r:id="rId5"/>
    <p:sldId id="410" r:id="rId6"/>
    <p:sldId id="478" r:id="rId7"/>
    <p:sldId id="411" r:id="rId8"/>
    <p:sldId id="458" r:id="rId9"/>
    <p:sldId id="412" r:id="rId10"/>
    <p:sldId id="413" r:id="rId11"/>
    <p:sldId id="414" r:id="rId12"/>
    <p:sldId id="415" r:id="rId13"/>
    <p:sldId id="421" r:id="rId14"/>
    <p:sldId id="429" r:id="rId15"/>
    <p:sldId id="430" r:id="rId16"/>
    <p:sldId id="422" r:id="rId17"/>
    <p:sldId id="423" r:id="rId18"/>
    <p:sldId id="424" r:id="rId19"/>
    <p:sldId id="425" r:id="rId20"/>
    <p:sldId id="463" r:id="rId21"/>
    <p:sldId id="484" r:id="rId22"/>
    <p:sldId id="485" r:id="rId23"/>
    <p:sldId id="459" r:id="rId24"/>
    <p:sldId id="426" r:id="rId25"/>
    <p:sldId id="460" r:id="rId26"/>
    <p:sldId id="427" r:id="rId27"/>
    <p:sldId id="486" r:id="rId28"/>
    <p:sldId id="461" r:id="rId29"/>
    <p:sldId id="428" r:id="rId30"/>
    <p:sldId id="483" r:id="rId31"/>
    <p:sldId id="432" r:id="rId32"/>
    <p:sldId id="433" r:id="rId33"/>
  </p:sldIdLst>
  <p:sldSz cx="9144000" cy="6858000" type="screen4x3"/>
  <p:notesSz cx="7102475" cy="93884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FF33"/>
    <a:srgbClr val="FF0066"/>
    <a:srgbClr val="008000"/>
    <a:srgbClr val="FFFF80"/>
    <a:srgbClr val="8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118" autoAdjust="0"/>
    <p:restoredTop sz="94660"/>
  </p:normalViewPr>
  <p:slideViewPr>
    <p:cSldViewPr>
      <p:cViewPr varScale="1">
        <p:scale>
          <a:sx n="111" d="100"/>
          <a:sy n="111" d="100"/>
        </p:scale>
        <p:origin x="1908" y="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-227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36" Type="http://schemas.openxmlformats.org/officeDocument/2006/relationships/viewProps" Target="viewProps.xml"/><Relationship Id="rId35" Type="http://schemas.openxmlformats.org/officeDocument/2006/relationships/presProps" Target="presProps.xml"/><Relationship Id="rId34" Type="http://schemas.openxmlformats.org/officeDocument/2006/relationships/handoutMaster" Target="handoutMasters/handoutMaster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7739" cy="471054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3092" y="0"/>
            <a:ext cx="3077739" cy="471054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r">
              <a:defRPr sz="1200"/>
            </a:lvl1pPr>
          </a:lstStyle>
          <a:p>
            <a:fld id="{DB58DEA2-47E8-4F94-AC12-6198E6717E5B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917422"/>
            <a:ext cx="3077739" cy="471053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3092" y="8917422"/>
            <a:ext cx="3077739" cy="471053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r">
              <a:defRPr sz="1200"/>
            </a:lvl1pPr>
          </a:lstStyle>
          <a:p>
            <a:fld id="{726FCBB3-84CA-4512-B3C2-F8D09F98AB62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  <inkml:channelProperty channel="F" name="resolution" value="2.84167" units="1/cm"/>
        </inkml:channelProperties>
      </inkml:inkSource>
      <inkml:timestamp xml:id="ts0" timeString="2021-05-06T22:44: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53 5619,'0'0'808,"0"0"-584,0 0-447,0 0 30,0 0 297,0 0-71,0-9-303,0-26 104,0 27 188,0 8-78,0 0-41,0 0 40,0 0-6,0 0-77,0 0-147,0 0-248,0 0-501,0 0 111,0 0 463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  <inkml:channelProperty channel="F" name="resolution" value="2.84167" units="1/cm"/>
        </inkml:channelProperties>
      </inkml:inkSource>
      <inkml:timestamp xml:id="ts0" timeString="2021-05-06T22:44: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5683,'0'0'960,"0"0"-1120,0 0-592,0 0 913,0 0 254,0 0-255,46 5-320,-46-5-335,0 0 478,0 0-95,0 4 96,12-4-497,-12 0 114,0 4-18,0 1 162,0-1 94,0-4-223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  <inkml:channelProperty channel="F" name="resolution" value="2.84167" units="1/cm"/>
        </inkml:channelProperties>
      </inkml:inkSource>
      <inkml:timestamp xml:id="ts0" timeString="2021-05-06T22:44: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2913,'0'0'2465,"0"0"-3745,0 0 863,0 0 642,0 0-178,0 0-350,46 0 174,-35 0-143,-11 0 240,0 0-144,0 0 48,0 0-48,0 0-208,0 0-273,0 0 482,0 9-402,0 9-303,0-10 415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  <inkml:channelProperty channel="F" name="resolution" value="2.84167" units="1/cm"/>
        </inkml:channelProperties>
      </inkml:inkSource>
      <inkml:timestamp xml:id="ts0" timeString="2021-05-06T22:44: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2001,'0'0'968,"0"0"-722,0 0-390,0 0-120,0 0 63,0 0 181,0 0 32,0 0 53,0 0-63,0 0 15,0 0-208,0 0-64,0 0 58,0 0 44,0 0-212,0 0-116,0 0 194,0 0-79,0 2-56,0 9 153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  <inkml:channelProperty channel="F" name="resolution" value="2.84167" units="1/cm"/>
        </inkml:channelProperties>
      </inkml:inkSource>
      <inkml:timestamp xml:id="ts0" timeString="2021-05-06T22:44: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47 0 5282,'0'0'1425,"0"0"-1473,0 0 335,0 0-750,0 0-82,0 0 145,-46 0 144,46 0 80,0 0-320,0 0-641,0 9-95,0-4 1311,11-5-318</inkml:trace>
  <inkml:trace contextRef="#ctx0" brushRef="#br0">27085 6326 20057,'0'0'128,"0"0"-256,0 0-608,0 0-1313,0 0 175,0 0-3663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7739" cy="469424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3092" y="0"/>
            <a:ext cx="3077739" cy="469424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r">
              <a:defRPr sz="1200"/>
            </a:lvl1pPr>
          </a:lstStyle>
          <a:p>
            <a:fld id="{A6F2885B-21E8-458D-930C-143A7E637228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04913" y="704850"/>
            <a:ext cx="4692650" cy="35194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229" tIns="47114" rIns="94229" bIns="4711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</p:spPr>
        <p:txBody>
          <a:bodyPr vert="horz" lIns="94229" tIns="47114" rIns="94229" bIns="47114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917422"/>
            <a:ext cx="3077739" cy="469424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3092" y="8917422"/>
            <a:ext cx="3077739" cy="469424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r">
              <a:defRPr sz="1200"/>
            </a:lvl1pPr>
          </a:lstStyle>
          <a:p>
            <a:fld id="{65A9ECCB-6964-4D84-A7C0-B3F45045EBE3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A9ECCB-6964-4D84-A7C0-B3F45045EBE3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A9ECCB-6964-4D84-A7C0-B3F45045EBE3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A9ECCB-6964-4D84-A7C0-B3F45045EBE3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A9ECCB-6964-4D84-A7C0-B3F45045EBE3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A9ECCB-6964-4D84-A7C0-B3F45045EBE3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A9ECCB-6964-4D84-A7C0-B3F45045EBE3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A9ECCB-6964-4D84-A7C0-B3F45045EBE3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A9ECCB-6964-4D84-A7C0-B3F45045EBE3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A9ECCB-6964-4D84-A7C0-B3F45045EBE3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A9ECCB-6964-4D84-A7C0-B3F45045EBE3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A9ECCB-6964-4D84-A7C0-B3F45045EBE3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A9ECCB-6964-4D84-A7C0-B3F45045EBE3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A9ECCB-6964-4D84-A7C0-B3F45045EBE3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A9ECCB-6964-4D84-A7C0-B3F45045EBE3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A9ECCB-6964-4D84-A7C0-B3F45045EBE3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A9ECCB-6964-4D84-A7C0-B3F45045EBE3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A9ECCB-6964-4D84-A7C0-B3F45045EBE3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A9ECCB-6964-4D84-A7C0-B3F45045EBE3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A9ECCB-6964-4D84-A7C0-B3F45045EBE3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A9ECCB-6964-4D84-A7C0-B3F45045EBE3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A9ECCB-6964-4D84-A7C0-B3F45045EBE3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A9ECCB-6964-4D84-A7C0-B3F45045EBE3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A9ECCB-6964-4D84-A7C0-B3F45045EBE3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A9ECCB-6964-4D84-A7C0-B3F45045EBE3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A9ECCB-6964-4D84-A7C0-B3F45045EBE3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A9ECCB-6964-4D84-A7C0-B3F45045EBE3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A9ECCB-6964-4D84-A7C0-B3F45045EBE3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07384-6C89-43D4-A6A2-F76375855496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2D672-0B91-441E-B75F-97D6F08AD7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07384-6C89-43D4-A6A2-F76375855496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2D672-0B91-441E-B75F-97D6F08AD7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07384-6C89-43D4-A6A2-F76375855496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2D672-0B91-441E-B75F-97D6F08AD7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  <a:solidFill>
            <a:schemeClr val="tx1"/>
          </a:solidFill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9831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07384-6C89-43D4-A6A2-F76375855496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2D672-0B91-441E-B75F-97D6F08AD7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07384-6C89-43D4-A6A2-F76375855496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2D672-0B91-441E-B75F-97D6F08AD7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20788"/>
            <a:ext cx="4038600" cy="4905376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20786"/>
            <a:ext cx="4038600" cy="4905377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07384-6C89-43D4-A6A2-F76375855496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2D672-0B91-441E-B75F-97D6F08AD72B}" type="slidenum">
              <a:rPr lang="en-US" smtClean="0"/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  <a:solidFill>
            <a:schemeClr val="tx1"/>
          </a:solidFill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07384-6C89-43D4-A6A2-F76375855496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2D672-0B91-441E-B75F-97D6F08AD7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07384-6C89-43D4-A6A2-F76375855496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2D672-0B91-441E-B75F-97D6F08AD7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07384-6C89-43D4-A6A2-F76375855496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2D672-0B91-441E-B75F-97D6F08AD7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07384-6C89-43D4-A6A2-F76375855496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2D672-0B91-441E-B75F-97D6F08AD7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07384-6C89-43D4-A6A2-F76375855496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2D672-0B91-441E-B75F-97D6F08AD7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707384-6C89-43D4-A6A2-F76375855496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82D672-0B91-441E-B75F-97D6F08AD72B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5.png"/><Relationship Id="rId8" Type="http://schemas.openxmlformats.org/officeDocument/2006/relationships/customXml" Target="../ink/ink4.xml"/><Relationship Id="rId7" Type="http://schemas.openxmlformats.org/officeDocument/2006/relationships/image" Target="../media/image4.png"/><Relationship Id="rId6" Type="http://schemas.openxmlformats.org/officeDocument/2006/relationships/customXml" Target="../ink/ink3.xml"/><Relationship Id="rId5" Type="http://schemas.openxmlformats.org/officeDocument/2006/relationships/image" Target="../media/image3.png"/><Relationship Id="rId4" Type="http://schemas.openxmlformats.org/officeDocument/2006/relationships/customXml" Target="../ink/ink2.xml"/><Relationship Id="rId3" Type="http://schemas.openxmlformats.org/officeDocument/2006/relationships/image" Target="../media/image2.png"/><Relationship Id="rId2" Type="http://schemas.openxmlformats.org/officeDocument/2006/relationships/customXml" Target="../ink/ink1.xml"/><Relationship Id="rId16" Type="http://schemas.openxmlformats.org/officeDocument/2006/relationships/notesSlide" Target="../notesSlides/notesSlide1.xml"/><Relationship Id="rId15" Type="http://schemas.openxmlformats.org/officeDocument/2006/relationships/slideLayout" Target="../slideLayouts/slideLayout2.xml"/><Relationship Id="rId14" Type="http://schemas.openxmlformats.org/officeDocument/2006/relationships/image" Target="../media/image7.png"/><Relationship Id="rId13" Type="http://schemas.microsoft.com/office/2007/relationships/media" Target="../media/media1.m4a"/><Relationship Id="rId12" Type="http://schemas.openxmlformats.org/officeDocument/2006/relationships/audio" Target="../media/media1.m4a"/><Relationship Id="rId11" Type="http://schemas.openxmlformats.org/officeDocument/2006/relationships/image" Target="../media/image6.png"/><Relationship Id="rId10" Type="http://schemas.openxmlformats.org/officeDocument/2006/relationships/customXml" Target="../ink/ink5.xml"/><Relationship Id="rId1" Type="http://schemas.openxmlformats.org/officeDocument/2006/relationships/image" Target="../media/image1.GIF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7.png"/><Relationship Id="rId2" Type="http://schemas.microsoft.com/office/2007/relationships/media" Target="../media/media10.m4a"/><Relationship Id="rId1" Type="http://schemas.openxmlformats.org/officeDocument/2006/relationships/audio" Target="../media/media10.m4a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7.png"/><Relationship Id="rId2" Type="http://schemas.microsoft.com/office/2007/relationships/media" Target="../media/media11.m4a"/><Relationship Id="rId1" Type="http://schemas.openxmlformats.org/officeDocument/2006/relationships/audio" Target="../media/media11.m4a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7.png"/><Relationship Id="rId3" Type="http://schemas.microsoft.com/office/2007/relationships/media" Target="../media/media12.m4a"/><Relationship Id="rId2" Type="http://schemas.openxmlformats.org/officeDocument/2006/relationships/audio" Target="../media/media12.m4a"/><Relationship Id="rId1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3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7.png"/><Relationship Id="rId3" Type="http://schemas.microsoft.com/office/2007/relationships/media" Target="../media/media13.m4a"/><Relationship Id="rId2" Type="http://schemas.openxmlformats.org/officeDocument/2006/relationships/audio" Target="../media/media13.m4a"/><Relationship Id="rId1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7.png"/><Relationship Id="rId3" Type="http://schemas.microsoft.com/office/2007/relationships/media" Target="../media/media14.m4a"/><Relationship Id="rId2" Type="http://schemas.openxmlformats.org/officeDocument/2006/relationships/audio" Target="../media/media14.m4a"/><Relationship Id="rId1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5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microsoft.com/office/2007/relationships/media" Target="../media/media15.m4a"/><Relationship Id="rId3" Type="http://schemas.openxmlformats.org/officeDocument/2006/relationships/audio" Target="../media/media15.m4a"/><Relationship Id="rId2" Type="http://schemas.openxmlformats.org/officeDocument/2006/relationships/image" Target="../media/image13.png"/><Relationship Id="rId1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6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microsoft.com/office/2007/relationships/media" Target="../media/media16.m4a"/><Relationship Id="rId3" Type="http://schemas.openxmlformats.org/officeDocument/2006/relationships/audio" Target="../media/media16.m4a"/><Relationship Id="rId2" Type="http://schemas.openxmlformats.org/officeDocument/2006/relationships/image" Target="../media/image13.png"/><Relationship Id="rId1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7.png"/><Relationship Id="rId2" Type="http://schemas.microsoft.com/office/2007/relationships/media" Target="../media/media17.m4a"/><Relationship Id="rId1" Type="http://schemas.openxmlformats.org/officeDocument/2006/relationships/audio" Target="../media/media17.m4a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7.png"/><Relationship Id="rId2" Type="http://schemas.microsoft.com/office/2007/relationships/media" Target="../media/media18.m4a"/><Relationship Id="rId1" Type="http://schemas.openxmlformats.org/officeDocument/2006/relationships/audio" Target="../media/media18.m4a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7.png"/><Relationship Id="rId2" Type="http://schemas.microsoft.com/office/2007/relationships/media" Target="../media/media19.m4a"/><Relationship Id="rId1" Type="http://schemas.openxmlformats.org/officeDocument/2006/relationships/audio" Target="../media/media19.m4a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7.png"/><Relationship Id="rId3" Type="http://schemas.microsoft.com/office/2007/relationships/media" Target="../media/media2.m4a"/><Relationship Id="rId2" Type="http://schemas.openxmlformats.org/officeDocument/2006/relationships/audio" Target="../media/media2.m4a"/><Relationship Id="rId1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7.png"/><Relationship Id="rId3" Type="http://schemas.microsoft.com/office/2007/relationships/media" Target="../media/media20.m4a"/><Relationship Id="rId2" Type="http://schemas.openxmlformats.org/officeDocument/2006/relationships/audio" Target="../media/media20.m4a"/><Relationship Id="rId1" Type="http://schemas.openxmlformats.org/officeDocument/2006/relationships/image" Target="../media/image15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7.png"/><Relationship Id="rId2" Type="http://schemas.microsoft.com/office/2007/relationships/media" Target="../media/media21.m4a"/><Relationship Id="rId1" Type="http://schemas.openxmlformats.org/officeDocument/2006/relationships/audio" Target="../media/media21.m4a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7.png"/><Relationship Id="rId2" Type="http://schemas.microsoft.com/office/2007/relationships/media" Target="../media/media22.m4a"/><Relationship Id="rId1" Type="http://schemas.openxmlformats.org/officeDocument/2006/relationships/audio" Target="../media/media22.m4a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7.png"/><Relationship Id="rId2" Type="http://schemas.microsoft.com/office/2007/relationships/media" Target="../media/media23.m4a"/><Relationship Id="rId1" Type="http://schemas.openxmlformats.org/officeDocument/2006/relationships/audio" Target="../media/media23.m4a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7.png"/><Relationship Id="rId2" Type="http://schemas.microsoft.com/office/2007/relationships/media" Target="../media/media24.m4a"/><Relationship Id="rId1" Type="http://schemas.openxmlformats.org/officeDocument/2006/relationships/audio" Target="../media/media24.m4a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7.png"/><Relationship Id="rId2" Type="http://schemas.microsoft.com/office/2007/relationships/media" Target="../media/media25.m4a"/><Relationship Id="rId1" Type="http://schemas.openxmlformats.org/officeDocument/2006/relationships/audio" Target="../media/media25.m4a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7.png"/><Relationship Id="rId2" Type="http://schemas.microsoft.com/office/2007/relationships/media" Target="../media/media26.m4a"/><Relationship Id="rId1" Type="http://schemas.openxmlformats.org/officeDocument/2006/relationships/audio" Target="../media/media26.m4a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5.xml"/><Relationship Id="rId7" Type="http://schemas.openxmlformats.org/officeDocument/2006/relationships/vmlDrawing" Target="../drawings/vmlDrawing1.v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microsoft.com/office/2007/relationships/media" Target="../media/media27.m4a"/><Relationship Id="rId3" Type="http://schemas.openxmlformats.org/officeDocument/2006/relationships/audio" Target="../media/media27.m4a"/><Relationship Id="rId2" Type="http://schemas.openxmlformats.org/officeDocument/2006/relationships/image" Target="../media/image16.wmf"/><Relationship Id="rId1" Type="http://schemas.openxmlformats.org/officeDocument/2006/relationships/oleObject" Target="../embeddings/oleObject1.bin"/></Relationships>
</file>

<file path=ppt/slides/_rels/slide2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.png"/><Relationship Id="rId3" Type="http://schemas.microsoft.com/office/2007/relationships/media" Target="../media/media28.m4a"/><Relationship Id="rId2" Type="http://schemas.openxmlformats.org/officeDocument/2006/relationships/audio" Target="../media/media28.m4a"/><Relationship Id="rId1" Type="http://schemas.openxmlformats.org/officeDocument/2006/relationships/image" Target="../media/image17.jpeg"/></Relationships>
</file>

<file path=ppt/slides/_rels/slide2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6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7.png"/><Relationship Id="rId2" Type="http://schemas.microsoft.com/office/2007/relationships/media" Target="../media/media29.m4a"/><Relationship Id="rId1" Type="http://schemas.openxmlformats.org/officeDocument/2006/relationships/audio" Target="../media/media29.m4a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7.png"/><Relationship Id="rId3" Type="http://schemas.microsoft.com/office/2007/relationships/media" Target="../media/media3.m4a"/><Relationship Id="rId2" Type="http://schemas.openxmlformats.org/officeDocument/2006/relationships/audio" Target="../media/media3.m4a"/><Relationship Id="rId1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7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7.png"/><Relationship Id="rId2" Type="http://schemas.microsoft.com/office/2007/relationships/media" Target="../media/media30.m4a"/><Relationship Id="rId1" Type="http://schemas.openxmlformats.org/officeDocument/2006/relationships/audio" Target="../media/media30.m4a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7.png"/><Relationship Id="rId3" Type="http://schemas.microsoft.com/office/2007/relationships/media" Target="../media/media4.m4a"/><Relationship Id="rId2" Type="http://schemas.openxmlformats.org/officeDocument/2006/relationships/audio" Target="../media/media4.m4a"/><Relationship Id="rId1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7.png"/><Relationship Id="rId3" Type="http://schemas.microsoft.com/office/2007/relationships/media" Target="../media/media5.m4a"/><Relationship Id="rId2" Type="http://schemas.openxmlformats.org/officeDocument/2006/relationships/audio" Target="../media/media5.m4a"/><Relationship Id="rId1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7.png"/><Relationship Id="rId3" Type="http://schemas.microsoft.com/office/2007/relationships/media" Target="../media/media6.m4a"/><Relationship Id="rId2" Type="http://schemas.openxmlformats.org/officeDocument/2006/relationships/audio" Target="../media/media6.m4a"/><Relationship Id="rId1" Type="http://schemas.openxmlformats.org/officeDocument/2006/relationships/image" Target="../media/image11.GIF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7.png"/><Relationship Id="rId2" Type="http://schemas.microsoft.com/office/2007/relationships/media" Target="../media/media7.m4a"/><Relationship Id="rId1" Type="http://schemas.openxmlformats.org/officeDocument/2006/relationships/audio" Target="../media/media7.m4a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7.png"/><Relationship Id="rId2" Type="http://schemas.microsoft.com/office/2007/relationships/media" Target="../media/media8.m4a"/><Relationship Id="rId1" Type="http://schemas.openxmlformats.org/officeDocument/2006/relationships/audio" Target="../media/media8.m4a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7.png"/><Relationship Id="rId3" Type="http://schemas.microsoft.com/office/2007/relationships/media" Target="../media/media9.m4a"/><Relationship Id="rId2" Type="http://schemas.openxmlformats.org/officeDocument/2006/relationships/audio" Target="../media/media9.m4a"/><Relationship Id="rId1" Type="http://schemas.openxmlformats.org/officeDocument/2006/relationships/image" Target="../media/image12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Constraint Network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Poole &amp; Mackworth, Lecture 4</a:t>
            </a:r>
            <a:endParaRPr lang="en-US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237" y="1458119"/>
            <a:ext cx="6867525" cy="4352925"/>
          </a:xfrm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3" name="Ink 2"/>
              <p14:cNvContentPartPr/>
              <p14:nvPr/>
            </p14:nvContentPartPr>
            <p14:xfrm>
              <a:off x="11368091" y="2879520"/>
              <a:ext cx="360" cy="19080"/>
            </p14:xfrm>
          </p:contentPart>
        </mc:Choice>
        <mc:Fallback xmlns="">
          <p:pic>
            <p:nvPicPr>
              <p:cNvPr id="3" name="Ink 2"/>
            </p:nvPicPr>
            <p:blipFill>
              <a:blip r:embed="rId3"/>
            </p:blipFill>
            <p:spPr>
              <a:xfrm>
                <a:off x="11368091" y="2879520"/>
                <a:ext cx="360" cy="190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5" name="Ink 4"/>
              <p14:cNvContentPartPr/>
              <p14:nvPr/>
            </p14:nvContentPartPr>
            <p14:xfrm>
              <a:off x="-974869" y="1941000"/>
              <a:ext cx="21240" cy="8280"/>
            </p14:xfrm>
          </p:contentPart>
        </mc:Choice>
        <mc:Fallback xmlns="">
          <p:pic>
            <p:nvPicPr>
              <p:cNvPr id="5" name="Ink 4"/>
            </p:nvPicPr>
            <p:blipFill>
              <a:blip r:embed="rId5"/>
            </p:blipFill>
            <p:spPr>
              <a:xfrm>
                <a:off x="-974869" y="1941000"/>
                <a:ext cx="21240" cy="82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6" name="Ink 5"/>
              <p14:cNvContentPartPr/>
              <p14:nvPr/>
            </p14:nvContentPartPr>
            <p14:xfrm>
              <a:off x="-525589" y="188160"/>
              <a:ext cx="21240" cy="12960"/>
            </p14:xfrm>
          </p:contentPart>
        </mc:Choice>
        <mc:Fallback xmlns="">
          <p:pic>
            <p:nvPicPr>
              <p:cNvPr id="6" name="Ink 5"/>
            </p:nvPicPr>
            <p:blipFill>
              <a:blip r:embed="rId7"/>
            </p:blipFill>
            <p:spPr>
              <a:xfrm>
                <a:off x="-525589" y="188160"/>
                <a:ext cx="21240" cy="129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7" name="Ink 6"/>
              <p14:cNvContentPartPr/>
              <p14:nvPr/>
            </p14:nvContentPartPr>
            <p14:xfrm>
              <a:off x="-488149" y="219480"/>
              <a:ext cx="360" cy="5040"/>
            </p14:xfrm>
          </p:contentPart>
        </mc:Choice>
        <mc:Fallback xmlns="">
          <p:pic>
            <p:nvPicPr>
              <p:cNvPr id="7" name="Ink 6"/>
            </p:nvPicPr>
            <p:blipFill>
              <a:blip r:embed="rId9"/>
            </p:blipFill>
            <p:spPr>
              <a:xfrm>
                <a:off x="-488149" y="219480"/>
                <a:ext cx="360" cy="50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9" name="Ink 8"/>
              <p14:cNvContentPartPr/>
              <p14:nvPr/>
            </p14:nvContentPartPr>
            <p14:xfrm>
              <a:off x="-288349" y="331440"/>
              <a:ext cx="9750960" cy="2277720"/>
            </p14:xfrm>
          </p:contentPart>
        </mc:Choice>
        <mc:Fallback xmlns="">
          <p:pic>
            <p:nvPicPr>
              <p:cNvPr id="9" name="Ink 8"/>
            </p:nvPicPr>
            <p:blipFill>
              <a:blip r:embed="rId11"/>
            </p:blipFill>
            <p:spPr>
              <a:xfrm>
                <a:off x="-288349" y="331440"/>
                <a:ext cx="9750960" cy="2277720"/>
              </a:xfrm>
              <a:prstGeom prst="rect"/>
            </p:spPr>
          </p:pic>
        </mc:Fallback>
      </mc:AlternateContent>
      <p:sp>
        <p:nvSpPr>
          <p:cNvPr id="10" name="Ink 9"/>
          <p:cNvSpPr/>
          <p:nvPr/>
        </p:nvSpPr>
        <p:spPr bwMode="auto">
          <a:xfrm>
            <a:off x="1837440" y="1902240"/>
            <a:ext cx="3065760" cy="3786480"/>
          </a:xfrm>
          <a:prstGeom prst="rect">
            <a:avLst/>
          </a:prstGeom>
        </p:spPr>
      </p:sp>
      <p:pic>
        <p:nvPicPr>
          <p:cNvPr id="11" name="Audio 10">
            <a:hlinkClick r:id="" action="ppaction://media"/>
          </p:cNvPr>
          <p:cNvPicPr>
            <a:picLocks noChangeAspect="1"/>
          </p:cNvPicPr>
          <p:nvPr>
            <a:audioFile r:link="rId12"/>
            <p:extLst>
              <p:ext uri="{DAA4B4D4-6D71-4841-9C94-3DE7FCFB9230}">
                <p14:media xmlns:p14="http://schemas.microsoft.com/office/powerpoint/2010/main" r:embed="rId13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6175"/>
    </mc:Choice>
    <mc:Fallback>
      <p:transition spd="slow" advTm="461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 Elimination (I)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Idea:  Eliminate the variables one by one, passing their constraints to their neighbors</a:t>
            </a:r>
            <a:endParaRPr lang="en-US" sz="2400" dirty="0"/>
          </a:p>
          <a:p>
            <a:r>
              <a:rPr lang="en-US" sz="2400" dirty="0"/>
              <a:t>Variable Elimination Algorithm:</a:t>
            </a:r>
            <a:endParaRPr lang="en-US" sz="2400" dirty="0"/>
          </a:p>
          <a:p>
            <a:pPr lvl="1"/>
            <a:r>
              <a:rPr lang="en-US" sz="2000" dirty="0"/>
              <a:t>If there is only one variable, return the intersection of the (unary) constraints that contain it</a:t>
            </a:r>
            <a:endParaRPr lang="en-US" sz="2000" dirty="0"/>
          </a:p>
          <a:p>
            <a:pPr lvl="1"/>
            <a:r>
              <a:rPr lang="en-US" sz="2000" dirty="0"/>
              <a:t>Select a variable X</a:t>
            </a:r>
            <a:endParaRPr lang="en-US" sz="2000" dirty="0"/>
          </a:p>
          <a:p>
            <a:pPr lvl="1"/>
            <a:r>
              <a:rPr lang="en-US" sz="2000" dirty="0"/>
              <a:t>Join the constraints in which X appears, forming constraint R</a:t>
            </a:r>
            <a:r>
              <a:rPr lang="en-US" sz="2000" baseline="-25000" dirty="0"/>
              <a:t>1</a:t>
            </a:r>
            <a:r>
              <a:rPr lang="en-US" sz="2000" dirty="0"/>
              <a:t>.  </a:t>
            </a:r>
            <a:endParaRPr lang="en-US" sz="2000" dirty="0"/>
          </a:p>
          <a:p>
            <a:pPr lvl="1"/>
            <a:r>
              <a:rPr lang="en-US" sz="2000" dirty="0"/>
              <a:t>Project R</a:t>
            </a:r>
            <a:r>
              <a:rPr lang="en-US" sz="2000" baseline="-25000" dirty="0"/>
              <a:t>1</a:t>
            </a:r>
            <a:r>
              <a:rPr lang="en-US" sz="2000" dirty="0"/>
              <a:t> onto its variables other than X, forming R</a:t>
            </a:r>
            <a:r>
              <a:rPr lang="en-US" sz="2000" baseline="-25000" dirty="0"/>
              <a:t>2</a:t>
            </a:r>
            <a:endParaRPr lang="en-US" sz="2000" baseline="-25000" dirty="0"/>
          </a:p>
          <a:p>
            <a:pPr lvl="1"/>
            <a:r>
              <a:rPr lang="en-US" sz="2000" dirty="0"/>
              <a:t>Replace all of the constraints in which X appears by R</a:t>
            </a:r>
            <a:r>
              <a:rPr lang="en-US" sz="2000" baseline="-25000" dirty="0"/>
              <a:t>2</a:t>
            </a:r>
            <a:endParaRPr lang="en-US" sz="2000" dirty="0"/>
          </a:p>
          <a:p>
            <a:pPr lvl="1"/>
            <a:r>
              <a:rPr lang="en-US" sz="2000" dirty="0"/>
              <a:t>Recursively solve the simplified problem, forming R</a:t>
            </a:r>
            <a:r>
              <a:rPr lang="en-US" sz="2000" baseline="-25000" dirty="0"/>
              <a:t>3</a:t>
            </a:r>
            <a:r>
              <a:rPr lang="en-US" sz="2000" dirty="0"/>
              <a:t>.</a:t>
            </a:r>
            <a:endParaRPr lang="en-US" sz="2000" dirty="0"/>
          </a:p>
          <a:p>
            <a:pPr lvl="1"/>
            <a:r>
              <a:rPr lang="en-US" sz="2000" dirty="0"/>
              <a:t>Return R</a:t>
            </a:r>
            <a:r>
              <a:rPr lang="en-US" sz="2000" baseline="-25000" dirty="0"/>
              <a:t>1</a:t>
            </a:r>
            <a:r>
              <a:rPr lang="en-US" sz="2000" dirty="0"/>
              <a:t> joined with R</a:t>
            </a:r>
            <a:r>
              <a:rPr lang="en-US" sz="2000" baseline="-25000" dirty="0"/>
              <a:t>3</a:t>
            </a:r>
            <a:endParaRPr lang="en-US" sz="2000" dirty="0"/>
          </a:p>
          <a:p>
            <a:pPr lvl="1"/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Poole &amp; Mackworth, Lecture 4</a:t>
            </a:r>
            <a:endParaRPr lang="en-US"/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2906"/>
    </mc:Choice>
    <mc:Fallback>
      <p:transition spd="slow" advTm="729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 Elimination (II)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Poole &amp; Mackworth, Lecture 4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there is a single variable remaining, if it has no values, the network was inconsistent.</a:t>
            </a:r>
            <a:endParaRPr lang="en-US" dirty="0"/>
          </a:p>
          <a:p>
            <a:r>
              <a:rPr lang="en-US" dirty="0"/>
              <a:t>The variables are eliminated according to some </a:t>
            </a:r>
            <a:r>
              <a:rPr lang="en-US" i="1" dirty="0"/>
              <a:t>elimination ordering</a:t>
            </a:r>
            <a:r>
              <a:rPr lang="en-US" dirty="0"/>
              <a:t>.</a:t>
            </a:r>
            <a:endParaRPr lang="en-US" dirty="0"/>
          </a:p>
          <a:p>
            <a:r>
              <a:rPr lang="en-US" dirty="0"/>
              <a:t>Different elimination orderings result in different size intermediate constraints.</a:t>
            </a:r>
            <a:endParaRPr lang="en-US" dirty="0"/>
          </a:p>
          <a:p>
            <a:endParaRPr lang="en-US" dirty="0"/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847"/>
    </mc:Choice>
    <mc:Fallback>
      <p:transition spd="slow" advTm="308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for Variable Elimination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1600200"/>
            <a:ext cx="7543800" cy="4525963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Poole &amp; Mackworth, Lecture 4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6508" y="1220787"/>
            <a:ext cx="7140192" cy="5187487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969"/>
    </mc:Choice>
    <mc:Fallback>
      <p:transition spd="slow" advTm="139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Make Network Arc-consistent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166812" y="1239044"/>
            <a:ext cx="6810375" cy="4791075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Poole &amp; Mackworth, Lecture 4</a:t>
            </a:r>
            <a:endParaRPr lang="en-US"/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209"/>
    </mc:Choice>
    <mc:Fallback>
      <p:transition spd="slow" advTm="122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/>
          <a:lstStyle/>
          <a:p>
            <a:r>
              <a:rPr lang="en-US" dirty="0"/>
              <a:t>Eliminating C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Poole &amp; Mackworth, Lecture 4</a:t>
            </a:r>
            <a:endParaRPr lang="en-US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90600" y="1654175"/>
            <a:ext cx="6781800" cy="4038600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440"/>
    </mc:Choice>
    <mc:Fallback>
      <p:transition spd="slow" advTm="104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71800" y="2628281"/>
            <a:ext cx="6008589" cy="422702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Eliminating C (detail 1)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Poole &amp; Mackworth, Lecture 4</a:t>
            </a:r>
            <a:endParaRPr lang="en-US"/>
          </a:p>
        </p:txBody>
      </p:sp>
      <p:pic>
        <p:nvPicPr>
          <p:cNvPr id="6" name="Content Placeholder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143000"/>
            <a:ext cx="4419600" cy="2631897"/>
          </a:xfrm>
          <a:prstGeom prst="rect">
            <a:avLst/>
          </a:prstGeom>
        </p:spPr>
      </p:pic>
      <p:sp>
        <p:nvSpPr>
          <p:cNvPr id="3" name="Ink 2"/>
          <p:cNvSpPr/>
          <p:nvPr/>
        </p:nvSpPr>
        <p:spPr bwMode="auto">
          <a:xfrm>
            <a:off x="1263600" y="2616120"/>
            <a:ext cx="6667920" cy="3607200"/>
          </a:xfrm>
          <a:prstGeom prst="rect">
            <a:avLst/>
          </a:prstGeom>
        </p:spPr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3201"/>
    </mc:Choice>
    <mc:Fallback>
      <p:transition spd="slow" advTm="1432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53102" y="2819400"/>
            <a:ext cx="5762297" cy="3886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Eliminating C (detail 2)</a:t>
            </a:r>
            <a:endParaRPr lang="en-US" dirty="0"/>
          </a:p>
        </p:txBody>
      </p:sp>
      <p:pic>
        <p:nvPicPr>
          <p:cNvPr id="6" name="Content Placeholder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0"/>
            <a:ext cx="4419600" cy="2631897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032"/>
    </mc:Choice>
    <mc:Fallback>
      <p:transition spd="slow" advTm="330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11945"/>
            <a:ext cx="8229600" cy="715962"/>
          </a:xfrm>
        </p:spPr>
        <p:txBody>
          <a:bodyPr/>
          <a:lstStyle/>
          <a:p>
            <a:r>
              <a:rPr lang="en-US" dirty="0"/>
              <a:t>Local Search I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Poole &amp; </a:t>
            </a:r>
            <a:r>
              <a:rPr lang="en-US" dirty="0" err="1"/>
              <a:t>Mackworth</a:t>
            </a:r>
            <a:r>
              <a:rPr lang="en-US" dirty="0"/>
              <a:t>, Lecture 4, modified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Previous methods are deterministic.  But for large problems they may be unwieldy.</a:t>
            </a:r>
            <a:endParaRPr lang="en-US" dirty="0"/>
          </a:p>
          <a:p>
            <a:r>
              <a:rPr lang="en-US" dirty="0"/>
              <a:t>Especially for optimization problems, it can be a good idea to start with a proposed solution then tweak it to try to find a better solution.</a:t>
            </a:r>
            <a:endParaRPr lang="en-US" dirty="0"/>
          </a:p>
          <a:p>
            <a:r>
              <a:rPr lang="en-US" dirty="0"/>
              <a:t>The idea of Local Search is to start with a proposed solution to a problem, and modify it – sometimes randomly.</a:t>
            </a:r>
            <a:endParaRPr lang="en-US" dirty="0"/>
          </a:p>
          <a:p>
            <a:pPr lvl="1"/>
            <a:r>
              <a:rPr lang="en-US" dirty="0"/>
              <a:t>Find a valid solution to a problem with only hard constraints</a:t>
            </a:r>
            <a:endParaRPr lang="en-US" dirty="0"/>
          </a:p>
          <a:p>
            <a:pPr lvl="1"/>
            <a:r>
              <a:rPr lang="en-US" dirty="0"/>
              <a:t>Find a better solution to an optimization problem</a:t>
            </a:r>
            <a:endParaRPr lang="en-US" dirty="0"/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4480"/>
    </mc:Choice>
    <mc:Fallback>
      <p:transition spd="slow" advTm="744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Search II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Poole &amp; </a:t>
            </a:r>
            <a:r>
              <a:rPr lang="en-US" dirty="0" err="1"/>
              <a:t>Mackworth</a:t>
            </a:r>
            <a:r>
              <a:rPr lang="en-US" dirty="0"/>
              <a:t>, Lecture 4, modified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Maintain an assignment of a value to each variable.</a:t>
            </a:r>
            <a:endParaRPr lang="en-US" dirty="0"/>
          </a:p>
          <a:p>
            <a:r>
              <a:rPr lang="en-US" dirty="0"/>
              <a:t>Repeat:</a:t>
            </a:r>
            <a:endParaRPr lang="en-US" dirty="0"/>
          </a:p>
          <a:p>
            <a:pPr lvl="1"/>
            <a:r>
              <a:rPr lang="en-US" dirty="0"/>
              <a:t>Select a variable to change</a:t>
            </a:r>
            <a:endParaRPr lang="en-US" dirty="0"/>
          </a:p>
          <a:p>
            <a:pPr lvl="1"/>
            <a:r>
              <a:rPr lang="en-US" dirty="0"/>
              <a:t>Select a new value for that variable</a:t>
            </a:r>
            <a:endParaRPr lang="en-US" dirty="0"/>
          </a:p>
          <a:p>
            <a:pPr lvl="1"/>
            <a:r>
              <a:rPr lang="en-US" dirty="0"/>
              <a:t>Check if you have a solution</a:t>
            </a:r>
            <a:endParaRPr lang="en-US" dirty="0"/>
          </a:p>
          <a:p>
            <a:r>
              <a:rPr lang="en-US" dirty="0"/>
              <a:t>Until a satisfying assignment is found.</a:t>
            </a:r>
            <a:endParaRPr lang="en-US" dirty="0"/>
          </a:p>
          <a:p>
            <a:r>
              <a:rPr lang="en-US" dirty="0"/>
              <a:t>Often uses one of these methods that we discuss:</a:t>
            </a:r>
            <a:endParaRPr lang="en-US" dirty="0"/>
          </a:p>
          <a:p>
            <a:pPr lvl="1"/>
            <a:r>
              <a:rPr lang="en-US" dirty="0"/>
              <a:t>Greedy descent</a:t>
            </a:r>
            <a:endParaRPr lang="en-US" dirty="0"/>
          </a:p>
          <a:p>
            <a:pPr lvl="2"/>
            <a:r>
              <a:rPr lang="en-US" dirty="0"/>
              <a:t>Continuous domains</a:t>
            </a:r>
            <a:endParaRPr lang="en-US" dirty="0"/>
          </a:p>
          <a:p>
            <a:pPr lvl="1"/>
            <a:r>
              <a:rPr lang="en-US" dirty="0"/>
              <a:t>Iterative best improvement (IBI)</a:t>
            </a:r>
            <a:endParaRPr lang="en-US" dirty="0"/>
          </a:p>
          <a:p>
            <a:pPr lvl="2"/>
            <a:r>
              <a:rPr lang="en-US" dirty="0"/>
              <a:t>Discrete domains</a:t>
            </a:r>
            <a:endParaRPr lang="en-US" dirty="0"/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4059"/>
    </mc:Choice>
    <mc:Fallback>
      <p:transition spd="slow" advTm="640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11945"/>
            <a:ext cx="8229600" cy="715962"/>
          </a:xfrm>
        </p:spPr>
        <p:txBody>
          <a:bodyPr/>
          <a:lstStyle/>
          <a:p>
            <a:r>
              <a:rPr lang="en-US" dirty="0"/>
              <a:t>Local Search III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Poole &amp; </a:t>
            </a:r>
            <a:r>
              <a:rPr lang="en-US" dirty="0" err="1"/>
              <a:t>Mackworth</a:t>
            </a:r>
            <a:r>
              <a:rPr lang="en-US" dirty="0"/>
              <a:t>, Lecture 4, modified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1: procedure </a:t>
            </a:r>
            <a:r>
              <a:rPr lang="en-US" dirty="0" err="1"/>
              <a:t>Local_search</a:t>
            </a:r>
            <a:r>
              <a:rPr lang="en-US" dirty="0"/>
              <a:t>(V, D, C)</a:t>
            </a:r>
            <a:endParaRPr lang="en-US" dirty="0"/>
          </a:p>
          <a:p>
            <a:r>
              <a:rPr lang="en-US" dirty="0"/>
              <a:t>2:      Inputs</a:t>
            </a:r>
            <a:endParaRPr lang="en-US" dirty="0"/>
          </a:p>
          <a:p>
            <a:r>
              <a:rPr lang="en-US" dirty="0"/>
              <a:t>3:          Vs a set of variables</a:t>
            </a:r>
            <a:endParaRPr lang="en-US" dirty="0"/>
          </a:p>
          <a:p>
            <a:r>
              <a:rPr lang="en-US" dirty="0"/>
              <a:t>4:          D: a function such that D</a:t>
            </a:r>
            <a:r>
              <a:rPr lang="en-US" baseline="-25000" dirty="0"/>
              <a:t>X</a:t>
            </a:r>
            <a:r>
              <a:rPr lang="en-US" dirty="0"/>
              <a:t> is the domain of variable X</a:t>
            </a:r>
            <a:endParaRPr lang="en-US" dirty="0"/>
          </a:p>
          <a:p>
            <a:r>
              <a:rPr lang="en-US" dirty="0"/>
              <a:t>5:          C: set of constraints to be satisfied      </a:t>
            </a:r>
            <a:endParaRPr lang="en-US" dirty="0"/>
          </a:p>
          <a:p>
            <a:r>
              <a:rPr lang="en-US" dirty="0"/>
              <a:t>6:      Output</a:t>
            </a:r>
            <a:endParaRPr lang="en-US" dirty="0"/>
          </a:p>
          <a:p>
            <a:r>
              <a:rPr lang="en-US" dirty="0"/>
              <a:t>7:          total assignment that satisfies the constraints</a:t>
            </a:r>
            <a:endParaRPr lang="en-US" dirty="0"/>
          </a:p>
          <a:p>
            <a:r>
              <a:rPr lang="en-US" dirty="0"/>
              <a:t>8:      Local</a:t>
            </a:r>
            <a:endParaRPr lang="en-US" dirty="0"/>
          </a:p>
          <a:p>
            <a:r>
              <a:rPr lang="en-US" dirty="0"/>
              <a:t>9:          A an array of values indexed by variables in V      </a:t>
            </a:r>
            <a:endParaRPr lang="en-US" dirty="0"/>
          </a:p>
          <a:p>
            <a:r>
              <a:rPr lang="en-US" dirty="0"/>
              <a:t>10:      repeat</a:t>
            </a:r>
            <a:endParaRPr lang="en-US" dirty="0"/>
          </a:p>
          <a:p>
            <a:r>
              <a:rPr lang="en-US" dirty="0"/>
              <a:t>11:          for each variable X in V do                  </a:t>
            </a:r>
            <a:r>
              <a:rPr lang="en-US" i="1" dirty="0">
                <a:solidFill>
                  <a:srgbClr val="008000"/>
                </a:solidFill>
              </a:rPr>
              <a:t>// Random restart</a:t>
            </a:r>
            <a:endParaRPr lang="en-US" i="1" dirty="0">
              <a:solidFill>
                <a:srgbClr val="008000"/>
              </a:solidFill>
            </a:endParaRPr>
          </a:p>
          <a:p>
            <a:r>
              <a:rPr lang="en-US" dirty="0"/>
              <a:t>12:               A[X]:= a random value in D</a:t>
            </a:r>
            <a:r>
              <a:rPr lang="en-US" baseline="-25000" dirty="0"/>
              <a:t>X</a:t>
            </a:r>
            <a:r>
              <a:rPr lang="en-US" dirty="0"/>
              <a:t>         </a:t>
            </a:r>
            <a:endParaRPr lang="en-US" dirty="0"/>
          </a:p>
          <a:p>
            <a:r>
              <a:rPr lang="en-US" dirty="0"/>
              <a:t>13:          while not </a:t>
            </a:r>
            <a:r>
              <a:rPr lang="en-US" dirty="0" err="1"/>
              <a:t>stop_walk</a:t>
            </a:r>
            <a:r>
              <a:rPr lang="en-US" dirty="0"/>
              <a:t>()&amp; A is not a satisfying assignment do </a:t>
            </a:r>
            <a:r>
              <a:rPr lang="en-US" i="1" dirty="0">
                <a:solidFill>
                  <a:srgbClr val="008000"/>
                </a:solidFill>
              </a:rPr>
              <a:t>// local search</a:t>
            </a:r>
            <a:endParaRPr lang="en-US" i="1" dirty="0">
              <a:solidFill>
                <a:srgbClr val="008000"/>
              </a:solidFill>
            </a:endParaRPr>
          </a:p>
          <a:p>
            <a:r>
              <a:rPr lang="en-US" dirty="0"/>
              <a:t>14:               Select a variable Y and a value w ∈ D</a:t>
            </a:r>
            <a:r>
              <a:rPr lang="en-US" baseline="-25000" dirty="0"/>
              <a:t>Y</a:t>
            </a:r>
            <a:endParaRPr lang="en-US" dirty="0"/>
          </a:p>
          <a:p>
            <a:r>
              <a:rPr lang="en-US" dirty="0"/>
              <a:t>15:               Set A[Y]:=w     </a:t>
            </a:r>
            <a:endParaRPr lang="en-US" dirty="0"/>
          </a:p>
          <a:p>
            <a:r>
              <a:rPr lang="en-US" dirty="0"/>
              <a:t>16:          if A is a satisfying assignment then</a:t>
            </a:r>
            <a:endParaRPr lang="en-US" dirty="0"/>
          </a:p>
          <a:p>
            <a:r>
              <a:rPr lang="en-US" dirty="0"/>
              <a:t>17:               return A          </a:t>
            </a:r>
            <a:endParaRPr lang="en-US" dirty="0"/>
          </a:p>
          <a:p>
            <a:r>
              <a:rPr lang="en-US" dirty="0"/>
              <a:t>18:      until termination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Ink 2"/>
          <p:cNvSpPr/>
          <p:nvPr/>
        </p:nvSpPr>
        <p:spPr bwMode="auto">
          <a:xfrm>
            <a:off x="1523880" y="3556080"/>
            <a:ext cx="3467520" cy="1714680"/>
          </a:xfrm>
          <a:prstGeom prst="rect">
            <a:avLst/>
          </a:prstGeom>
        </p:spPr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1762"/>
    </mc:Choice>
    <mc:Fallback>
      <p:transition spd="slow" advTm="1117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Constraint Network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297004" y="1143000"/>
            <a:ext cx="6549992" cy="4983163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Poole &amp; Mackworth, Lecture 4</a:t>
            </a:r>
            <a:endParaRPr lang="en-US"/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048"/>
    </mc:Choice>
    <mc:Fallback>
      <p:transition spd="slow" advTm="70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Randomness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4267200" cy="5715000"/>
          </a:xfrm>
        </p:spPr>
        <p:txBody>
          <a:bodyPr/>
          <a:lstStyle/>
          <a:p>
            <a:r>
              <a:rPr lang="en-US" sz="2400" dirty="0"/>
              <a:t>The algorithm lines 11 and 12 have a “random (re)start”.  </a:t>
            </a:r>
            <a:endParaRPr lang="en-US" sz="2400" dirty="0"/>
          </a:p>
          <a:p>
            <a:pPr lvl="1"/>
            <a:r>
              <a:rPr lang="en-US" sz="2000" dirty="0"/>
              <a:t>Start off randomly.  </a:t>
            </a:r>
            <a:endParaRPr lang="en-US" sz="2000" dirty="0"/>
          </a:p>
          <a:p>
            <a:pPr lvl="1"/>
            <a:r>
              <a:rPr lang="en-US" sz="2000" dirty="0"/>
              <a:t>If you get “stuck”, try another random restart</a:t>
            </a:r>
            <a:endParaRPr lang="en-US" sz="2000" dirty="0"/>
          </a:p>
          <a:p>
            <a:pPr lvl="2"/>
            <a:r>
              <a:rPr lang="en-US" sz="1800" dirty="0"/>
              <a:t>Like shaking up a toy maze when you can’t get anywhere.</a:t>
            </a:r>
            <a:endParaRPr lang="en-US" sz="1800" dirty="0"/>
          </a:p>
          <a:p>
            <a:r>
              <a:rPr lang="en-US" sz="2400" dirty="0"/>
              <a:t>The local search in lines 13-15 can be intentional or random</a:t>
            </a:r>
            <a:endParaRPr lang="en-US" sz="2400" dirty="0"/>
          </a:p>
          <a:p>
            <a:pPr lvl="1"/>
            <a:r>
              <a:rPr lang="en-US" sz="2000" dirty="0"/>
              <a:t>“Random walk”</a:t>
            </a:r>
            <a:endParaRPr lang="en-US" sz="2000" dirty="0"/>
          </a:p>
          <a:p>
            <a:pPr lvl="1"/>
            <a:r>
              <a:rPr lang="en-US" sz="2000" dirty="0"/>
              <a:t>Needs stopping criterion in absence of solution.</a:t>
            </a:r>
            <a:endParaRPr lang="en-US" sz="2000" dirty="0"/>
          </a:p>
          <a:p>
            <a:pPr lvl="2"/>
            <a:r>
              <a:rPr lang="en-US" dirty="0"/>
              <a:t>Or improved solution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8800" y="2486285"/>
            <a:ext cx="3793249" cy="3000115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4506"/>
    </mc:Choice>
    <mc:Fallback>
      <p:transition spd="slow" advTm="645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 Planning Your Degree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Poole &amp; Mackworth, Lecture 4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Assume that you have a bachelor’s degree in something, with Math coursework up through </a:t>
            </a:r>
            <a:r>
              <a:rPr lang="en-US" dirty="0" err="1"/>
              <a:t>precalculus</a:t>
            </a:r>
            <a:r>
              <a:rPr lang="en-US" dirty="0"/>
              <a:t>.</a:t>
            </a:r>
            <a:endParaRPr lang="en-US" dirty="0"/>
          </a:p>
          <a:p>
            <a:r>
              <a:rPr lang="en-US" dirty="0"/>
              <a:t>So all you need to take are the required CS courses + Calculus and Discrete Math.</a:t>
            </a:r>
            <a:endParaRPr lang="en-US" dirty="0"/>
          </a:p>
          <a:p>
            <a:r>
              <a:rPr lang="en-US" dirty="0"/>
              <a:t>Math is green, ICS is blue.</a:t>
            </a:r>
            <a:endParaRPr lang="en-US" dirty="0"/>
          </a:p>
          <a:p>
            <a:r>
              <a:rPr lang="en-US" dirty="0"/>
              <a:t>You want to finish in 6 semesters.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594355" y="4114800"/>
          <a:ext cx="7955295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0353"/>
                <a:gridCol w="530353"/>
                <a:gridCol w="530353"/>
                <a:gridCol w="530353"/>
                <a:gridCol w="530353"/>
                <a:gridCol w="530353"/>
                <a:gridCol w="530353"/>
                <a:gridCol w="530353"/>
                <a:gridCol w="530353"/>
                <a:gridCol w="530353"/>
                <a:gridCol w="530353"/>
                <a:gridCol w="530353"/>
                <a:gridCol w="530353"/>
                <a:gridCol w="530353"/>
                <a:gridCol w="530353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/>
                        <a:t>Crs</a:t>
                      </a:r>
                      <a:endParaRPr lang="en-US" sz="16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210</a:t>
                      </a:r>
                      <a:endParaRPr lang="en-US" sz="1600" dirty="0"/>
                    </a:p>
                  </a:txBody>
                  <a:tcPr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215</a:t>
                      </a:r>
                      <a:endParaRPr lang="en-US" sz="1600" dirty="0"/>
                    </a:p>
                  </a:txBody>
                  <a:tcPr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140</a:t>
                      </a:r>
                      <a:endParaRPr lang="en-US" sz="1600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141</a:t>
                      </a:r>
                      <a:endParaRPr lang="en-US" sz="1600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232</a:t>
                      </a:r>
                      <a:endParaRPr lang="en-US" sz="1600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240</a:t>
                      </a:r>
                      <a:endParaRPr lang="en-US" sz="1600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311</a:t>
                      </a:r>
                      <a:endParaRPr lang="en-US" sz="1600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340</a:t>
                      </a:r>
                      <a:endParaRPr lang="en-US" sz="1600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365</a:t>
                      </a:r>
                      <a:endParaRPr lang="en-US" sz="1600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372</a:t>
                      </a:r>
                      <a:endParaRPr lang="en-US" sz="1600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440</a:t>
                      </a:r>
                      <a:endParaRPr lang="en-US" sz="1600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460</a:t>
                      </a:r>
                      <a:endParaRPr lang="en-US" sz="1600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462</a:t>
                      </a:r>
                      <a:endParaRPr lang="en-US" sz="1600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499</a:t>
                      </a:r>
                      <a:endParaRPr lang="en-US" sz="1600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6" name="Ink 5"/>
          <p:cNvSpPr/>
          <p:nvPr/>
        </p:nvSpPr>
        <p:spPr bwMode="auto">
          <a:xfrm>
            <a:off x="1174680" y="4521240"/>
            <a:ext cx="7226640" cy="133560"/>
          </a:xfrm>
          <a:prstGeom prst="rect">
            <a:avLst/>
          </a:prstGeom>
        </p:spPr>
      </p:sp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6557"/>
    </mc:Choice>
    <mc:Fallback>
      <p:transition spd="slow" advTm="665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Search for CSPs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Poole &amp; Mackworth, Lecture 4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Aim:  Find an assignment with zero unsatisfied constraints</a:t>
            </a:r>
            <a:endParaRPr lang="en-US" dirty="0"/>
          </a:p>
          <a:p>
            <a:r>
              <a:rPr lang="en-US" dirty="0"/>
              <a:t>Given an assignment of a value to each variable, a </a:t>
            </a:r>
            <a:r>
              <a:rPr lang="en-US" i="1" dirty="0"/>
              <a:t>conflict</a:t>
            </a:r>
            <a:r>
              <a:rPr lang="en-US" dirty="0"/>
              <a:t> is an unsatisfied constraint</a:t>
            </a:r>
            <a:endParaRPr lang="en-US" dirty="0"/>
          </a:p>
          <a:p>
            <a:r>
              <a:rPr lang="en-US" dirty="0"/>
              <a:t>The goal is an assignment with zero conflicts</a:t>
            </a:r>
            <a:endParaRPr lang="en-US" dirty="0"/>
          </a:p>
          <a:p>
            <a:r>
              <a:rPr lang="en-US" dirty="0"/>
              <a:t>Heuristic function to be minimized:  number of conflicts</a:t>
            </a:r>
            <a:endParaRPr lang="en-US" dirty="0"/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7662"/>
    </mc:Choice>
    <mc:Fallback>
      <p:transition spd="slow" advTm="576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 Random Beginning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Poole &amp; Mackworth, Lecture 4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5334000"/>
          </a:xfrm>
        </p:spPr>
        <p:txBody>
          <a:bodyPr/>
          <a:lstStyle/>
          <a:p>
            <a:r>
              <a:rPr lang="en-US" dirty="0"/>
              <a:t>To start local search, you could choose a random beginning assignment.</a:t>
            </a:r>
            <a:endParaRPr lang="en-US" dirty="0"/>
          </a:p>
          <a:p>
            <a:pPr lvl="1"/>
            <a:r>
              <a:rPr lang="en-US" dirty="0"/>
              <a:t>Or maybe you already did arc consistency and you have some good guesses as to what to assign where.</a:t>
            </a:r>
            <a:endParaRPr lang="en-US" dirty="0"/>
          </a:p>
          <a:p>
            <a:r>
              <a:rPr lang="en-US" dirty="0"/>
              <a:t>Each number is a proposed semester, chosen randomly from 1 to 6.</a:t>
            </a:r>
            <a:endParaRPr lang="en-US" dirty="0"/>
          </a:p>
          <a:p>
            <a:pPr lvl="1"/>
            <a:r>
              <a:rPr lang="en-US" dirty="0"/>
              <a:t>This example isn’t totally random, to keep the number of conflicts manageable visually.</a:t>
            </a:r>
            <a:endParaRPr lang="en-US" dirty="0"/>
          </a:p>
          <a:p>
            <a:r>
              <a:rPr lang="en-US" dirty="0"/>
              <a:t>Try Iterative Best Improvement (discrete domain)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594352" y="5243830"/>
          <a:ext cx="7955295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0353"/>
                <a:gridCol w="530353"/>
                <a:gridCol w="530353"/>
                <a:gridCol w="530353"/>
                <a:gridCol w="530353"/>
                <a:gridCol w="530353"/>
                <a:gridCol w="530353"/>
                <a:gridCol w="530353"/>
                <a:gridCol w="530353"/>
                <a:gridCol w="530353"/>
                <a:gridCol w="530353"/>
                <a:gridCol w="530353"/>
                <a:gridCol w="530353"/>
                <a:gridCol w="530353"/>
                <a:gridCol w="530353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/>
                        <a:t>Crs</a:t>
                      </a:r>
                      <a:endParaRPr lang="en-US" sz="16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210</a:t>
                      </a:r>
                      <a:endParaRPr lang="en-US" sz="1600" dirty="0"/>
                    </a:p>
                  </a:txBody>
                  <a:tcPr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215</a:t>
                      </a:r>
                      <a:endParaRPr lang="en-US" sz="1600" dirty="0"/>
                    </a:p>
                  </a:txBody>
                  <a:tcPr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140</a:t>
                      </a:r>
                      <a:endParaRPr lang="en-US" sz="1600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141</a:t>
                      </a:r>
                      <a:endParaRPr lang="en-US" sz="1600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232</a:t>
                      </a:r>
                      <a:endParaRPr lang="en-US" sz="1600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240</a:t>
                      </a:r>
                      <a:endParaRPr lang="en-US" sz="1600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311</a:t>
                      </a:r>
                      <a:endParaRPr lang="en-US" sz="1600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340</a:t>
                      </a:r>
                      <a:endParaRPr lang="en-US" sz="1600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365</a:t>
                      </a:r>
                      <a:endParaRPr lang="en-US" sz="1600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372</a:t>
                      </a:r>
                      <a:endParaRPr lang="en-US" sz="1600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440</a:t>
                      </a:r>
                      <a:endParaRPr lang="en-US" sz="1600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460</a:t>
                      </a:r>
                      <a:endParaRPr lang="en-US" sz="1600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462</a:t>
                      </a:r>
                      <a:endParaRPr lang="en-US" sz="1600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499</a:t>
                      </a:r>
                      <a:endParaRPr lang="en-US" sz="1600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>
                          <a:solidFill>
                            <a:schemeClr val="bg1"/>
                          </a:solidFill>
                        </a:rPr>
                        <a:t>Sm</a:t>
                      </a:r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5</a:t>
                      </a:r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5</a:t>
                      </a:r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6</a:t>
                      </a:r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6</a:t>
                      </a:r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3" name="Ink 2"/>
          <p:cNvSpPr/>
          <p:nvPr/>
        </p:nvSpPr>
        <p:spPr bwMode="auto">
          <a:xfrm>
            <a:off x="1752480" y="5994360"/>
            <a:ext cx="6852240" cy="171720"/>
          </a:xfrm>
          <a:prstGeom prst="rect">
            <a:avLst/>
          </a:prstGeom>
        </p:spPr>
      </p:sp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6971"/>
    </mc:Choice>
    <mc:Fallback>
      <p:transition spd="slow" advTm="969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Iterative Best Improvement Options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Poole &amp; Mackworth, Lecture 4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To choose a variable to change, and a new value for it</a:t>
            </a:r>
            <a:endParaRPr lang="en-US" dirty="0"/>
          </a:p>
          <a:p>
            <a:pPr lvl="1"/>
            <a:r>
              <a:rPr lang="en-US" dirty="0"/>
              <a:t>Find a variable-value pair that minimizes the number of conflicts</a:t>
            </a:r>
            <a:endParaRPr lang="en-US" dirty="0"/>
          </a:p>
          <a:p>
            <a:pPr lvl="1"/>
            <a:r>
              <a:rPr lang="en-US" dirty="0"/>
              <a:t>Select a variable that participates in the most conflicts.  Select a value that minimizes the number of conflicts.</a:t>
            </a:r>
            <a:endParaRPr lang="en-US" dirty="0"/>
          </a:p>
          <a:p>
            <a:pPr lvl="1"/>
            <a:r>
              <a:rPr lang="en-US" dirty="0"/>
              <a:t>Select a variable that appears in any conflict.  Select a value that minimizes the number of conflicts.</a:t>
            </a:r>
            <a:endParaRPr lang="en-US" dirty="0"/>
          </a:p>
          <a:p>
            <a:pPr lvl="1"/>
            <a:r>
              <a:rPr lang="en-US" dirty="0"/>
              <a:t>Select a variable at random.  Select a value that minimizes the number of conflicts.</a:t>
            </a:r>
            <a:endParaRPr lang="en-US" dirty="0"/>
          </a:p>
          <a:p>
            <a:pPr lvl="1"/>
            <a:r>
              <a:rPr lang="en-US" dirty="0"/>
              <a:t>Select a variable and value at random;  accept this change if it doesn’t increase the number of conflicts.</a:t>
            </a:r>
            <a:endParaRPr lang="en-US" dirty="0"/>
          </a:p>
        </p:txBody>
      </p:sp>
      <p:sp>
        <p:nvSpPr>
          <p:cNvPr id="3" name="Ink 2"/>
          <p:cNvSpPr/>
          <p:nvPr/>
        </p:nvSpPr>
        <p:spPr bwMode="auto">
          <a:xfrm>
            <a:off x="1015560" y="2349720"/>
            <a:ext cx="3515760" cy="448560"/>
          </a:xfrm>
          <a:prstGeom prst="rect">
            <a:avLst/>
          </a:prstGeom>
        </p:spPr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9704"/>
    </mc:Choice>
    <mc:Fallback>
      <p:transition spd="slow" advTm="1397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Notes on IBI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Sometimes you will choose the best change even when it adds to the number of conflicts</a:t>
            </a:r>
            <a:endParaRPr lang="en-US" dirty="0"/>
          </a:p>
          <a:p>
            <a:pPr lvl="1"/>
            <a:r>
              <a:rPr lang="en-US" dirty="0"/>
              <a:t>Otherwise you may find yourself stuck in a local extremum</a:t>
            </a:r>
            <a:endParaRPr lang="en-US" dirty="0"/>
          </a:p>
          <a:p>
            <a:r>
              <a:rPr lang="en-US" dirty="0"/>
              <a:t>For large search spaces you may not be able to test every variable or variable/value pair.</a:t>
            </a:r>
            <a:endParaRPr lang="en-US" dirty="0"/>
          </a:p>
          <a:p>
            <a:pPr lvl="1"/>
            <a:r>
              <a:rPr lang="en-US" dirty="0"/>
              <a:t>Maybe you only check variables “near” your present assignment.</a:t>
            </a:r>
            <a:endParaRPr lang="en-US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7326"/>
    </mc:Choice>
    <mc:Fallback>
      <p:transition spd="slow" advTm="873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 Random Beginning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Poole &amp; Mackworth, Lecture 4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start local search, you could choose a random beginning.  </a:t>
            </a:r>
            <a:endParaRPr lang="en-US" dirty="0"/>
          </a:p>
          <a:p>
            <a:r>
              <a:rPr lang="en-US" dirty="0"/>
              <a:t>Each number is a proposed semester, chosen randomly from 1 to 6.</a:t>
            </a:r>
            <a:endParaRPr lang="en-US" dirty="0"/>
          </a:p>
          <a:p>
            <a:pPr lvl="1"/>
            <a:r>
              <a:rPr lang="en-US" dirty="0"/>
              <a:t>This example isn’t totally random, to keep the number of conflicts manageable visually.</a:t>
            </a:r>
            <a:endParaRPr lang="en-US" dirty="0"/>
          </a:p>
          <a:p>
            <a:r>
              <a:rPr lang="en-US" dirty="0"/>
              <a:t>Strategy:  Choose variable with most conflicts, and replace it with value that minimizes conflicts.</a:t>
            </a:r>
            <a:endParaRPr lang="en-US" dirty="0"/>
          </a:p>
          <a:p>
            <a:pPr lvl="1"/>
            <a:r>
              <a:rPr lang="en-US" i="1" dirty="0"/>
              <a:t>To be continued…</a:t>
            </a:r>
            <a:endParaRPr lang="en-US" i="1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465667" y="5243830"/>
          <a:ext cx="7955295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8733"/>
                <a:gridCol w="611973"/>
                <a:gridCol w="530353"/>
                <a:gridCol w="530353"/>
                <a:gridCol w="530353"/>
                <a:gridCol w="530353"/>
                <a:gridCol w="530353"/>
                <a:gridCol w="530353"/>
                <a:gridCol w="530353"/>
                <a:gridCol w="530353"/>
                <a:gridCol w="530353"/>
                <a:gridCol w="530353"/>
                <a:gridCol w="530353"/>
                <a:gridCol w="530353"/>
                <a:gridCol w="530353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/>
                        <a:t>Crs</a:t>
                      </a:r>
                      <a:endParaRPr lang="en-US" sz="16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210</a:t>
                      </a:r>
                      <a:endParaRPr lang="en-US" sz="1600" dirty="0"/>
                    </a:p>
                  </a:txBody>
                  <a:tcPr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215</a:t>
                      </a:r>
                      <a:endParaRPr lang="en-US" sz="1600" dirty="0"/>
                    </a:p>
                  </a:txBody>
                  <a:tcPr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140</a:t>
                      </a:r>
                      <a:endParaRPr lang="en-US" sz="1600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141</a:t>
                      </a:r>
                      <a:endParaRPr lang="en-US" sz="1600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232</a:t>
                      </a:r>
                      <a:endParaRPr lang="en-US" sz="1600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240</a:t>
                      </a:r>
                      <a:endParaRPr lang="en-US" sz="1600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311</a:t>
                      </a:r>
                      <a:endParaRPr lang="en-US" sz="1600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340</a:t>
                      </a:r>
                      <a:endParaRPr lang="en-US" sz="1600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365</a:t>
                      </a:r>
                      <a:endParaRPr lang="en-US" sz="1600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372</a:t>
                      </a:r>
                      <a:endParaRPr lang="en-US" sz="1600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440</a:t>
                      </a:r>
                      <a:endParaRPr lang="en-US" sz="1600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460</a:t>
                      </a:r>
                      <a:endParaRPr lang="en-US" sz="1600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462</a:t>
                      </a:r>
                      <a:endParaRPr lang="en-US" sz="1600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499</a:t>
                      </a:r>
                      <a:endParaRPr lang="en-US" sz="1600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>
                          <a:solidFill>
                            <a:schemeClr val="bg1"/>
                          </a:solidFill>
                        </a:rPr>
                        <a:t>Sm</a:t>
                      </a:r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5</a:t>
                      </a:r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5</a:t>
                      </a:r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6</a:t>
                      </a:r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6</a:t>
                      </a:r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327"/>
    </mc:Choice>
    <mc:Fallback>
      <p:transition spd="slow" advTm="283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Complex Domains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Poole &amp; Mackworth, Lecture 4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When the domains are small or unordered, the neighbors of an assignment can correspond to choosing another value for one of the variables.</a:t>
            </a:r>
            <a:endParaRPr lang="en-US" dirty="0"/>
          </a:p>
          <a:p>
            <a:r>
              <a:rPr lang="en-US" dirty="0"/>
              <a:t>When the domains are large and ordered, the neighbors of an assignment are the adjacent values for one of the variables.</a:t>
            </a:r>
            <a:endParaRPr lang="en-US" dirty="0"/>
          </a:p>
          <a:p>
            <a:r>
              <a:rPr lang="en-US" dirty="0"/>
              <a:t>If the domains are continuous, </a:t>
            </a:r>
            <a:r>
              <a:rPr lang="en-US" i="1" dirty="0"/>
              <a:t>Gradient descent</a:t>
            </a:r>
            <a:r>
              <a:rPr lang="en-US" dirty="0"/>
              <a:t> changes each variable proportional to the gradient of the heuristic function h in that direction.</a:t>
            </a:r>
            <a:endParaRPr lang="en-US" dirty="0"/>
          </a:p>
          <a:p>
            <a:r>
              <a:rPr lang="en-US" dirty="0"/>
              <a:t>The value of variable X</a:t>
            </a:r>
            <a:r>
              <a:rPr lang="en-US" baseline="-25000" dirty="0"/>
              <a:t>i</a:t>
            </a:r>
            <a:r>
              <a:rPr lang="en-US" dirty="0"/>
              <a:t> goes from v</a:t>
            </a:r>
            <a:r>
              <a:rPr lang="en-US" baseline="-25000" dirty="0"/>
              <a:t>i</a:t>
            </a:r>
            <a:r>
              <a:rPr lang="en-US" dirty="0"/>
              <a:t> to </a:t>
            </a:r>
            <a:endParaRPr lang="en-US" dirty="0"/>
          </a:p>
          <a:p>
            <a:pPr lvl="1"/>
            <a:r>
              <a:rPr lang="en-US" dirty="0">
                <a:sym typeface="Symbol" panose="05050102010706020507" pitchFamily="18" charset="2"/>
              </a:rPr>
              <a:t>In this equation,  is the step size.</a:t>
            </a:r>
            <a:endParaRPr lang="en-US" dirty="0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/>
        </p:nvGraphicFramePr>
        <p:xfrm>
          <a:off x="6553200" y="4724400"/>
          <a:ext cx="1219200" cy="7676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61" name="Equation" r:id="rId1" imgW="16459200" imgH="10363200" progId="Equation.DSMT4">
                  <p:embed/>
                </p:oleObj>
              </mc:Choice>
              <mc:Fallback>
                <p:oleObj name="Equation" r:id="rId1" imgW="16459200" imgH="10363200" progId="Equation.DSMT4">
                  <p:embed/>
                  <p:pic>
                    <p:nvPicPr>
                      <p:cNvPr id="0" name="Picture 4160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6553200" y="4724400"/>
                        <a:ext cx="1219200" cy="7676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6731"/>
    </mc:Choice>
    <mc:Fallback>
      <p:transition spd="slow" advTm="867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/>
          <p:cNvPicPr>
            <a:picLocks noGrp="1" noChangeAspect="1"/>
          </p:cNvPicPr>
          <p:nvPr>
            <p:ph sz="half"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327780"/>
            <a:ext cx="4038600" cy="4691390"/>
          </a:xfrm>
        </p:spPr>
      </p:pic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Local extrema may not be global extrema</a:t>
            </a:r>
            <a:endParaRPr lang="en-US" dirty="0"/>
          </a:p>
          <a:p>
            <a:r>
              <a:rPr lang="en-US" dirty="0"/>
              <a:t>Plateau where heuristic values are uninformative</a:t>
            </a:r>
            <a:endParaRPr lang="en-US" dirty="0"/>
          </a:p>
          <a:p>
            <a:r>
              <a:rPr lang="en-US" dirty="0"/>
              <a:t>Ridge where n-step look-ahead might help</a:t>
            </a:r>
            <a:endParaRPr lang="en-US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with Greedy Descent/I.B.I.</a:t>
            </a:r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Picture from internet search of "free downloadable topographic maps"</a:t>
            </a:r>
            <a:endParaRPr lang="en-US"/>
          </a:p>
        </p:txBody>
      </p:sp>
      <p:sp>
        <p:nvSpPr>
          <p:cNvPr id="2" name="Ink 1"/>
          <p:cNvSpPr/>
          <p:nvPr/>
        </p:nvSpPr>
        <p:spPr bwMode="auto">
          <a:xfrm>
            <a:off x="984240" y="2508120"/>
            <a:ext cx="1435320" cy="1657800"/>
          </a:xfrm>
          <a:prstGeom prst="rect">
            <a:avLst/>
          </a:prstGeom>
        </p:spPr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9738"/>
    </mc:Choice>
    <mc:Fallback>
      <p:transition spd="slow" advTm="1097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Randomized Algorithms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Poole &amp; Mackworth, Lecture 4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Consider two methods to find a minimum value:</a:t>
            </a:r>
            <a:endParaRPr lang="en-US" dirty="0"/>
          </a:p>
          <a:p>
            <a:pPr lvl="1"/>
            <a:r>
              <a:rPr lang="en-US" dirty="0"/>
              <a:t>Greedy descent, starting from some position, keep moving down and report minimum value found</a:t>
            </a:r>
            <a:endParaRPr lang="en-US" dirty="0"/>
          </a:p>
          <a:p>
            <a:pPr lvl="1"/>
            <a:r>
              <a:rPr lang="en-US" dirty="0"/>
              <a:t>Pick values at random and report minimum value found</a:t>
            </a:r>
            <a:endParaRPr lang="en-US" dirty="0"/>
          </a:p>
          <a:p>
            <a:r>
              <a:rPr lang="en-US" dirty="0"/>
              <a:t>Which do you expect to work better to find a global minimum?</a:t>
            </a:r>
            <a:endParaRPr lang="en-US" dirty="0"/>
          </a:p>
          <a:p>
            <a:r>
              <a:rPr lang="en-US" dirty="0"/>
              <a:t>Can a mix work better?</a:t>
            </a:r>
            <a:endParaRPr lang="en-US" dirty="0"/>
          </a:p>
        </p:txBody>
      </p:sp>
      <p:sp>
        <p:nvSpPr>
          <p:cNvPr id="3" name="Ink 2"/>
          <p:cNvSpPr/>
          <p:nvPr/>
        </p:nvSpPr>
        <p:spPr bwMode="auto">
          <a:xfrm>
            <a:off x="1112760" y="4515840"/>
            <a:ext cx="7117200" cy="630000"/>
          </a:xfrm>
          <a:prstGeom prst="rect">
            <a:avLst/>
          </a:prstGeom>
        </p:spPr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8839"/>
    </mc:Choice>
    <mc:Fallback>
      <p:transition spd="slow" advTm="688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Constraint Network 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Labeled edges between nodes, all nodes are variables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Poole &amp; Mackworth, Lecture 4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52600" y="1899808"/>
            <a:ext cx="6134100" cy="4456542"/>
          </a:xfrm>
          <a:prstGeom prst="rect">
            <a:avLst/>
          </a:prstGeom>
        </p:spPr>
      </p:pic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252"/>
    </mc:Choice>
    <mc:Fallback>
      <p:transition spd="slow" advTm="302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Randomized Greedy Descent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Poole &amp; Mackworth, Lecture 4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 well as downward steps we can allow for:</a:t>
            </a:r>
            <a:endParaRPr lang="en-US" dirty="0"/>
          </a:p>
          <a:p>
            <a:pPr lvl="1"/>
            <a:r>
              <a:rPr lang="en-US" dirty="0"/>
              <a:t>Random steps:  move to a random neighbor</a:t>
            </a:r>
            <a:endParaRPr lang="en-US" dirty="0"/>
          </a:p>
          <a:p>
            <a:pPr lvl="1"/>
            <a:r>
              <a:rPr lang="en-US" dirty="0"/>
              <a:t>Random restart:  reassign random values to all variables.  Which is more expensive computationally?</a:t>
            </a:r>
            <a:endParaRPr lang="en-US" dirty="0"/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169"/>
    </mc:Choice>
    <mc:Fallback>
      <p:transition spd="slow" advTm="401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Network II – Let’s Do This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Labeled edges between nodes, all nodes are variables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Poole &amp; Mackworth, Lecture 4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52600" y="1899808"/>
            <a:ext cx="6134100" cy="4456542"/>
          </a:xfrm>
          <a:prstGeom prst="rect">
            <a:avLst/>
          </a:prstGeom>
        </p:spPr>
      </p:pic>
      <p:sp>
        <p:nvSpPr>
          <p:cNvPr id="10" name="Ink 9"/>
          <p:cNvSpPr/>
          <p:nvPr/>
        </p:nvSpPr>
        <p:spPr bwMode="auto">
          <a:xfrm>
            <a:off x="2895480" y="2546280"/>
            <a:ext cx="4496400" cy="3251520"/>
          </a:xfrm>
          <a:prstGeom prst="rect">
            <a:avLst/>
          </a:prstGeom>
        </p:spPr>
      </p:sp>
      <p:pic>
        <p:nvPicPr>
          <p:cNvPr id="11" name="Audio 10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9463"/>
    </mc:Choice>
    <mc:Fallback>
      <p:transition spd="slow" advTm="1094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Arc-Consistent network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166812" y="1239044"/>
            <a:ext cx="6810375" cy="4791075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Poole &amp; Mackworth, Lecture 4</a:t>
            </a:r>
            <a:endParaRPr lang="en-US"/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8769"/>
    </mc:Choice>
    <mc:Fallback>
      <p:transition spd="slow" advTm="387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for CS major Prerequisites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Poole &amp; Mackworth, Lecture 4</a:t>
            </a:r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4534" y="1143000"/>
            <a:ext cx="6354932" cy="4983163"/>
          </a:xfrm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335"/>
    </mc:Choice>
    <mc:Fallback>
      <p:transition spd="slow" advTm="143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Generalized Arc Consistency 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way to systematically prune the domains of some of the variables.</a:t>
            </a:r>
            <a:endParaRPr lang="en-US" dirty="0"/>
          </a:p>
          <a:p>
            <a:r>
              <a:rPr lang="en-US" dirty="0"/>
              <a:t>It may not give a complete answer, but it’s a quick way to get part way there.</a:t>
            </a:r>
            <a:endParaRPr lang="en-US" dirty="0"/>
          </a:p>
          <a:p>
            <a:pPr lvl="1"/>
            <a:r>
              <a:rPr lang="en-US" dirty="0"/>
              <a:t>It may also identify impossibilities.</a:t>
            </a:r>
            <a:endParaRPr lang="en-US" dirty="0"/>
          </a:p>
          <a:p>
            <a:endParaRPr lang="en-US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773"/>
    </mc:Choice>
    <mc:Fallback>
      <p:transition spd="slow" advTm="247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sz="2300" dirty="0"/>
              <a:t>Let V be the set of vertices D be the set of variable domains, and C be the set of constraints.</a:t>
            </a:r>
            <a:endParaRPr lang="en-US" sz="2300" dirty="0"/>
          </a:p>
          <a:p>
            <a:pPr marL="0" indent="0">
              <a:lnSpc>
                <a:spcPct val="160000"/>
              </a:lnSpc>
              <a:buNone/>
              <a:tabLst>
                <a:tab pos="914400" algn="l"/>
                <a:tab pos="1371600" algn="l"/>
                <a:tab pos="1828800" algn="l"/>
                <a:tab pos="2286000" algn="l"/>
              </a:tabLst>
            </a:pPr>
            <a:r>
              <a:rPr lang="en-US" sz="2300" dirty="0"/>
              <a:t>1: procedure GAC(</a:t>
            </a:r>
            <a:r>
              <a:rPr lang="en-US" sz="2300" dirty="0">
                <a:sym typeface="Symbol" panose="05050102010706020507" pitchFamily="18" charset="2"/>
              </a:rPr>
              <a:t></a:t>
            </a:r>
            <a:r>
              <a:rPr lang="en-US" sz="2300" i="1" dirty="0"/>
              <a:t>V,D,C</a:t>
            </a:r>
            <a:r>
              <a:rPr lang="en-US" sz="2300" dirty="0">
                <a:sym typeface="Symbol" panose="05050102010706020507" pitchFamily="18" charset="2"/>
              </a:rPr>
              <a:t> </a:t>
            </a:r>
            <a:r>
              <a:rPr lang="en-US" sz="2300" dirty="0"/>
              <a:t>) </a:t>
            </a:r>
            <a:br>
              <a:rPr lang="en-US" sz="2300" dirty="0"/>
            </a:br>
            <a:r>
              <a:rPr lang="en-US" sz="2300" dirty="0"/>
              <a:t>2: 		// Returns arc consistent domains for CSP </a:t>
            </a:r>
            <a:r>
              <a:rPr lang="en-US" sz="2300" dirty="0">
                <a:sym typeface="Symbol" panose="05050102010706020507" pitchFamily="18" charset="2"/>
              </a:rPr>
              <a:t></a:t>
            </a:r>
            <a:r>
              <a:rPr lang="en-US" sz="2300" dirty="0"/>
              <a:t>V, D, C</a:t>
            </a:r>
            <a:r>
              <a:rPr lang="en-US" sz="2300" dirty="0">
                <a:sym typeface="Symbol" panose="05050102010706020507" pitchFamily="18" charset="2"/>
              </a:rPr>
              <a:t></a:t>
            </a:r>
            <a:br>
              <a:rPr lang="en-US" sz="2300" dirty="0"/>
            </a:br>
            <a:r>
              <a:rPr lang="en-US" sz="2300" dirty="0"/>
              <a:t>3: 	return GAC2( (V, D, C), {</a:t>
            </a:r>
            <a:r>
              <a:rPr lang="en-US" sz="2300" i="1" dirty="0"/>
              <a:t>⟨</a:t>
            </a:r>
            <a:r>
              <a:rPr lang="en-US" sz="2300" i="1" dirty="0" err="1"/>
              <a:t>X,c</a:t>
            </a:r>
            <a:r>
              <a:rPr lang="en-US" sz="2300" i="1" dirty="0"/>
              <a:t>⟩ </a:t>
            </a:r>
            <a:r>
              <a:rPr lang="en-US" sz="2300" dirty="0"/>
              <a:t>| c </a:t>
            </a:r>
            <a:r>
              <a:rPr lang="en-US" sz="2300" dirty="0">
                <a:sym typeface="Symbol" panose="05050102010706020507" pitchFamily="18" charset="2"/>
              </a:rPr>
              <a:t> C and X  scope(c) } ) </a:t>
            </a:r>
            <a:br>
              <a:rPr lang="en-US" sz="2300" dirty="0"/>
            </a:br>
            <a:r>
              <a:rPr lang="en-US" sz="2300" dirty="0"/>
              <a:t>4: procedure GAC2(</a:t>
            </a:r>
            <a:r>
              <a:rPr lang="en-US" sz="2300" dirty="0">
                <a:sym typeface="Symbol" panose="05050102010706020507" pitchFamily="18" charset="2"/>
              </a:rPr>
              <a:t></a:t>
            </a:r>
            <a:r>
              <a:rPr lang="en-US" sz="2300" dirty="0"/>
              <a:t>V, D, C</a:t>
            </a:r>
            <a:r>
              <a:rPr lang="en-US" sz="2300" dirty="0">
                <a:sym typeface="Symbol" panose="05050102010706020507" pitchFamily="18" charset="2"/>
              </a:rPr>
              <a:t>, </a:t>
            </a:r>
            <a:r>
              <a:rPr lang="en-US" sz="2300" dirty="0" err="1">
                <a:sym typeface="Symbol" panose="05050102010706020507" pitchFamily="18" charset="2"/>
              </a:rPr>
              <a:t>to_do</a:t>
            </a:r>
            <a:r>
              <a:rPr lang="en-US" sz="2300" dirty="0">
                <a:sym typeface="Symbol" panose="05050102010706020507" pitchFamily="18" charset="2"/>
              </a:rPr>
              <a:t> )</a:t>
            </a:r>
            <a:br>
              <a:rPr lang="en-US" sz="2300" dirty="0"/>
            </a:br>
            <a:r>
              <a:rPr lang="en-US" sz="2300" dirty="0"/>
              <a:t>5: 	while </a:t>
            </a:r>
            <a:r>
              <a:rPr lang="en-US" sz="2300" dirty="0" err="1"/>
              <a:t>to_do</a:t>
            </a:r>
            <a:r>
              <a:rPr lang="en-US" sz="2300" dirty="0"/>
              <a:t> ≠ </a:t>
            </a:r>
            <a:r>
              <a:rPr lang="en-US" sz="2300" dirty="0">
                <a:sym typeface="Symbol" panose="05050102010706020507" pitchFamily="18" charset="2"/>
              </a:rPr>
              <a:t> do</a:t>
            </a:r>
            <a:br>
              <a:rPr lang="en-US" sz="2300" dirty="0"/>
            </a:br>
            <a:r>
              <a:rPr lang="en-US" sz="2300" dirty="0"/>
              <a:t>6: 		select and remove ⟨</a:t>
            </a:r>
            <a:r>
              <a:rPr lang="en-US" sz="2300" dirty="0" err="1"/>
              <a:t>X,c</a:t>
            </a:r>
            <a:r>
              <a:rPr lang="en-US" sz="2300" dirty="0"/>
              <a:t>⟩  from </a:t>
            </a:r>
            <a:r>
              <a:rPr lang="en-US" sz="2300" dirty="0" err="1"/>
              <a:t>to_do</a:t>
            </a:r>
            <a:br>
              <a:rPr lang="en-US" sz="2300" dirty="0"/>
            </a:br>
            <a:r>
              <a:rPr lang="en-US" sz="2300" dirty="0"/>
              <a:t>7:                     let {Y</a:t>
            </a:r>
            <a:r>
              <a:rPr lang="en-US" sz="2300" baseline="-25000" dirty="0"/>
              <a:t>1</a:t>
            </a:r>
            <a:r>
              <a:rPr lang="en-US" sz="2300" dirty="0"/>
              <a:t>, …, </a:t>
            </a:r>
            <a:r>
              <a:rPr lang="en-US" sz="2300" dirty="0" err="1"/>
              <a:t>Y</a:t>
            </a:r>
            <a:r>
              <a:rPr lang="en-US" sz="2300" baseline="-25000" dirty="0" err="1"/>
              <a:t>k</a:t>
            </a:r>
            <a:r>
              <a:rPr lang="en-US" sz="2300" dirty="0"/>
              <a:t> } = scope(c) \ {X}</a:t>
            </a:r>
            <a:br>
              <a:rPr lang="en-US" sz="2300" dirty="0"/>
            </a:br>
            <a:r>
              <a:rPr lang="en-US" sz="2300" dirty="0"/>
              <a:t>8: 		ND := { x | x </a:t>
            </a:r>
            <a:r>
              <a:rPr lang="en-US" sz="2300" dirty="0">
                <a:sym typeface="Symbol" panose="05050102010706020507" pitchFamily="18" charset="2"/>
              </a:rPr>
              <a:t> D</a:t>
            </a:r>
            <a:r>
              <a:rPr lang="en-US" sz="2300" baseline="-25000" dirty="0">
                <a:sym typeface="Symbol" panose="05050102010706020507" pitchFamily="18" charset="2"/>
              </a:rPr>
              <a:t>X</a:t>
            </a:r>
            <a:r>
              <a:rPr lang="en-US" sz="2300" dirty="0">
                <a:sym typeface="Symbol" panose="05050102010706020507" pitchFamily="18" charset="2"/>
              </a:rPr>
              <a:t> and  y</a:t>
            </a:r>
            <a:r>
              <a:rPr lang="en-US" sz="2300" baseline="-25000" dirty="0">
                <a:sym typeface="Symbol" panose="05050102010706020507" pitchFamily="18" charset="2"/>
              </a:rPr>
              <a:t>1</a:t>
            </a:r>
            <a:r>
              <a:rPr lang="en-US" sz="2300" dirty="0">
                <a:sym typeface="Symbol" panose="05050102010706020507" pitchFamily="18" charset="2"/>
              </a:rPr>
              <a:t>  D</a:t>
            </a:r>
            <a:r>
              <a:rPr lang="en-US" sz="2300" baseline="-25000" dirty="0">
                <a:sym typeface="Symbol" panose="05050102010706020507" pitchFamily="18" charset="2"/>
              </a:rPr>
              <a:t>Y1</a:t>
            </a:r>
            <a:r>
              <a:rPr lang="en-US" sz="2300" dirty="0">
                <a:sym typeface="Symbol" panose="05050102010706020507" pitchFamily="18" charset="2"/>
              </a:rPr>
              <a:t>, …, </a:t>
            </a:r>
            <a:r>
              <a:rPr lang="en-US" sz="2300" dirty="0" err="1">
                <a:sym typeface="Symbol" panose="05050102010706020507" pitchFamily="18" charset="2"/>
              </a:rPr>
              <a:t>y</a:t>
            </a:r>
            <a:r>
              <a:rPr lang="en-US" sz="2300" baseline="-25000" dirty="0" err="1">
                <a:sym typeface="Symbol" panose="05050102010706020507" pitchFamily="18" charset="2"/>
              </a:rPr>
              <a:t>k</a:t>
            </a:r>
            <a:r>
              <a:rPr lang="en-US" sz="2300" dirty="0">
                <a:sym typeface="Symbol" panose="05050102010706020507" pitchFamily="18" charset="2"/>
              </a:rPr>
              <a:t>  </a:t>
            </a:r>
            <a:r>
              <a:rPr lang="en-US" sz="2300" dirty="0" err="1">
                <a:sym typeface="Symbol" panose="05050102010706020507" pitchFamily="18" charset="2"/>
              </a:rPr>
              <a:t>D</a:t>
            </a:r>
            <a:r>
              <a:rPr lang="en-US" sz="2300" baseline="-25000" dirty="0" err="1">
                <a:sym typeface="Symbol" panose="05050102010706020507" pitchFamily="18" charset="2"/>
              </a:rPr>
              <a:t>yk</a:t>
            </a:r>
            <a:r>
              <a:rPr lang="en-US" sz="2300" i="1" dirty="0">
                <a:sym typeface="Symbol" panose="05050102010706020507" pitchFamily="18" charset="2"/>
              </a:rPr>
              <a:t> </a:t>
            </a:r>
            <a:r>
              <a:rPr lang="en-US" sz="2300" dirty="0">
                <a:sym typeface="Symbol" panose="05050102010706020507" pitchFamily="18" charset="2"/>
              </a:rPr>
              <a:t>such that c(X=x, Y</a:t>
            </a:r>
            <a:r>
              <a:rPr lang="en-US" sz="2300" baseline="-25000" dirty="0">
                <a:sym typeface="Symbol" panose="05050102010706020507" pitchFamily="18" charset="2"/>
              </a:rPr>
              <a:t>1</a:t>
            </a:r>
            <a:r>
              <a:rPr lang="en-US" sz="2300" dirty="0">
                <a:sym typeface="Symbol" panose="05050102010706020507" pitchFamily="18" charset="2"/>
              </a:rPr>
              <a:t>=y</a:t>
            </a:r>
            <a:r>
              <a:rPr lang="en-US" sz="2300" baseline="-25000" dirty="0">
                <a:sym typeface="Symbol" panose="05050102010706020507" pitchFamily="18" charset="2"/>
              </a:rPr>
              <a:t>1</a:t>
            </a:r>
            <a:r>
              <a:rPr lang="en-US" sz="2300" dirty="0">
                <a:sym typeface="Symbol" panose="05050102010706020507" pitchFamily="18" charset="2"/>
              </a:rPr>
              <a:t>,…,,</a:t>
            </a:r>
            <a:r>
              <a:rPr lang="en-US" sz="2300" baseline="-25000" dirty="0">
                <a:sym typeface="Symbol" panose="05050102010706020507" pitchFamily="18" charset="2"/>
              </a:rPr>
              <a:t>k</a:t>
            </a:r>
            <a:r>
              <a:rPr lang="en-US" sz="2300" dirty="0">
                <a:sym typeface="Symbol" panose="05050102010706020507" pitchFamily="18" charset="2"/>
              </a:rPr>
              <a:t>=</a:t>
            </a:r>
            <a:r>
              <a:rPr lang="en-US" sz="2300" dirty="0" err="1">
                <a:sym typeface="Symbol" panose="05050102010706020507" pitchFamily="18" charset="2"/>
              </a:rPr>
              <a:t>y</a:t>
            </a:r>
            <a:r>
              <a:rPr lang="en-US" sz="2300" baseline="-25000" dirty="0" err="1">
                <a:sym typeface="Symbol" panose="05050102010706020507" pitchFamily="18" charset="2"/>
              </a:rPr>
              <a:t>k</a:t>
            </a:r>
            <a:r>
              <a:rPr lang="en-US" sz="2300" dirty="0">
                <a:sym typeface="Symbol" panose="05050102010706020507" pitchFamily="18" charset="2"/>
              </a:rPr>
              <a:t>)}</a:t>
            </a:r>
            <a:br>
              <a:rPr lang="en-US" sz="2300" dirty="0"/>
            </a:br>
            <a:r>
              <a:rPr lang="en-US" sz="2300" dirty="0"/>
              <a:t>9:                     if ND ≠ D</a:t>
            </a:r>
            <a:r>
              <a:rPr lang="en-US" sz="2300" baseline="-25000" dirty="0"/>
              <a:t>X</a:t>
            </a:r>
            <a:r>
              <a:rPr lang="en-US" sz="2300" dirty="0"/>
              <a:t> then</a:t>
            </a:r>
            <a:br>
              <a:rPr lang="en-US" sz="2300" dirty="0"/>
            </a:br>
            <a:r>
              <a:rPr lang="en-US" sz="2300" dirty="0"/>
              <a:t>10:			</a:t>
            </a:r>
            <a:r>
              <a:rPr lang="en-US" sz="2300" dirty="0" err="1"/>
              <a:t>to_do</a:t>
            </a:r>
            <a:r>
              <a:rPr lang="en-US" sz="2300" dirty="0"/>
              <a:t> := </a:t>
            </a:r>
            <a:r>
              <a:rPr lang="en-US" sz="2300" dirty="0" err="1"/>
              <a:t>to_do</a:t>
            </a:r>
            <a:r>
              <a:rPr lang="en-US" sz="2300" dirty="0"/>
              <a:t> </a:t>
            </a:r>
            <a:r>
              <a:rPr lang="en-US" sz="2300" dirty="0">
                <a:sym typeface="Symbol" panose="05050102010706020507" pitchFamily="18" charset="2"/>
              </a:rPr>
              <a:t> {</a:t>
            </a:r>
            <a:r>
              <a:rPr lang="en-US" sz="2300" dirty="0"/>
              <a:t>⟨</a:t>
            </a:r>
            <a:r>
              <a:rPr lang="en-US" sz="2300" dirty="0" err="1"/>
              <a:t>Z,c</a:t>
            </a:r>
            <a:r>
              <a:rPr lang="en-US" sz="2300" dirty="0"/>
              <a:t>’⟩  | {X,Z} </a:t>
            </a:r>
            <a:r>
              <a:rPr lang="en-US" sz="2300" dirty="0">
                <a:sym typeface="Symbol" panose="05050102010706020507" pitchFamily="18" charset="2"/>
              </a:rPr>
              <a:t> scope(c’), c’ </a:t>
            </a:r>
            <a:r>
              <a:rPr lang="en-US" sz="2300" dirty="0"/>
              <a:t>≠ c, Z ≠ X}</a:t>
            </a:r>
            <a:br>
              <a:rPr lang="en-US" sz="2300" dirty="0"/>
            </a:br>
            <a:r>
              <a:rPr lang="en-US" sz="2300" dirty="0"/>
              <a:t>11: 			D</a:t>
            </a:r>
            <a:r>
              <a:rPr lang="en-US" sz="2300" baseline="-25000" dirty="0"/>
              <a:t>X</a:t>
            </a:r>
            <a:r>
              <a:rPr lang="en-US" sz="2300" dirty="0"/>
              <a:t> := ND </a:t>
            </a:r>
            <a:br>
              <a:rPr lang="en-US" sz="2300" dirty="0"/>
            </a:br>
            <a:r>
              <a:rPr lang="en-US" sz="2300" dirty="0"/>
              <a:t>12:  	return D</a:t>
            </a:r>
            <a:br>
              <a:rPr lang="en-US" dirty="0"/>
            </a:b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Poole &amp; </a:t>
            </a:r>
            <a:r>
              <a:rPr lang="en-US" dirty="0" err="1"/>
              <a:t>Mackworth</a:t>
            </a:r>
            <a:r>
              <a:rPr lang="en-US" dirty="0"/>
              <a:t>, Chapter 4</a:t>
            </a:r>
            <a:endParaRPr lang="en-US" dirty="0"/>
          </a:p>
        </p:txBody>
      </p:sp>
      <p:sp>
        <p:nvSpPr>
          <p:cNvPr id="5" name="Ink 4"/>
          <p:cNvSpPr/>
          <p:nvPr/>
        </p:nvSpPr>
        <p:spPr bwMode="auto">
          <a:xfrm>
            <a:off x="1200240" y="1327320"/>
            <a:ext cx="5658120" cy="3168720"/>
          </a:xfrm>
          <a:prstGeom prst="rect">
            <a:avLst/>
          </a:prstGeom>
        </p:spPr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8773"/>
    </mc:Choice>
    <mc:Fallback>
      <p:transition spd="slow" advTm="1587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5169"/>
            <a:ext cx="8229600" cy="715962"/>
          </a:xfrm>
        </p:spPr>
        <p:txBody>
          <a:bodyPr>
            <a:normAutofit fontScale="90000"/>
          </a:bodyPr>
          <a:lstStyle/>
          <a:p>
            <a:r>
              <a:rPr lang="en-US" dirty="0"/>
              <a:t>Sample GAC Run (all domains initially {1,2,3,4})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066800"/>
            <a:ext cx="6477000" cy="533400"/>
          </a:xfrm>
          <a:prstGeom prst="rect">
            <a:avLst/>
          </a:prstGeom>
        </p:spPr>
      </p:pic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121920" y="1890534"/>
          <a:ext cx="8869680" cy="375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49040"/>
                <a:gridCol w="2651760"/>
                <a:gridCol w="822960"/>
                <a:gridCol w="822960"/>
                <a:gridCol w="82296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Activity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To_do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>
                          <a:sym typeface="Symbol" panose="05050102010706020507" pitchFamily="18" charset="2"/>
                        </a:rPr>
                        <a:t></a:t>
                      </a:r>
                      <a:r>
                        <a:rPr lang="en-US" sz="1400" dirty="0" err="1">
                          <a:sym typeface="Symbol" panose="05050102010706020507" pitchFamily="18" charset="2"/>
                        </a:rPr>
                        <a:t>v,c</a:t>
                      </a:r>
                      <a:r>
                        <a:rPr lang="en-US" sz="1400" dirty="0">
                          <a:sym typeface="Symbol" panose="05050102010706020507" pitchFamily="18" charset="2"/>
                        </a:rPr>
                        <a:t>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</a:t>
                      </a:r>
                      <a:r>
                        <a:rPr lang="en-US" sz="1400" baseline="-25000" dirty="0"/>
                        <a:t>A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</a:t>
                      </a:r>
                      <a:r>
                        <a:rPr lang="en-US" sz="1400" baseline="-25000" dirty="0"/>
                        <a:t>B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</a:t>
                      </a:r>
                      <a:r>
                        <a:rPr lang="en-US" sz="1400" baseline="-25000" dirty="0"/>
                        <a:t>C</a:t>
                      </a:r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Initial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ym typeface="Symbol" panose="05050102010706020507" pitchFamily="18" charset="2"/>
                        </a:rPr>
                        <a:t>A,A&lt;B, B,A&lt;B, B,B&lt;C, C,B&lt;C </a:t>
                      </a:r>
                      <a:endParaRPr lang="en-US" sz="1400" dirty="0"/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400" dirty="0"/>
                        <a:t>{1,2,3,4}</a:t>
                      </a:r>
                      <a:endParaRPr lang="en-US" sz="1400" dirty="0"/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400" dirty="0"/>
                        <a:t>{1,2,3,4}</a:t>
                      </a:r>
                      <a:endParaRPr lang="en-US" sz="1400" dirty="0"/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{1,2,3,4}</a:t>
                      </a:r>
                      <a:endParaRPr lang="en-US" sz="1400" dirty="0"/>
                    </a:p>
                  </a:txBody>
                  <a:tcPr anchor="b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Select </a:t>
                      </a:r>
                      <a:r>
                        <a:rPr lang="en-US" sz="1400" dirty="0">
                          <a:sym typeface="Symbol" panose="05050102010706020507" pitchFamily="18" charset="2"/>
                        </a:rPr>
                        <a:t>A,A&lt;B.  If A = 4, no B satisfies c, D</a:t>
                      </a:r>
                      <a:r>
                        <a:rPr lang="en-US" sz="1400" baseline="-25000" dirty="0">
                          <a:sym typeface="Symbol" panose="05050102010706020507" pitchFamily="18" charset="2"/>
                        </a:rPr>
                        <a:t>A</a:t>
                      </a:r>
                      <a:r>
                        <a:rPr lang="en-US" sz="1400" baseline="0" dirty="0">
                          <a:sym typeface="Symbol" panose="05050102010706020507" pitchFamily="18" charset="2"/>
                        </a:rPr>
                        <a:t> := D</a:t>
                      </a:r>
                      <a:r>
                        <a:rPr lang="en-US" sz="1400" baseline="-25000" dirty="0">
                          <a:sym typeface="Symbol" panose="05050102010706020507" pitchFamily="18" charset="2"/>
                        </a:rPr>
                        <a:t>A</a:t>
                      </a:r>
                      <a:r>
                        <a:rPr lang="en-US" sz="1400" baseline="0" dirty="0">
                          <a:sym typeface="Symbol" panose="05050102010706020507" pitchFamily="18" charset="2"/>
                        </a:rPr>
                        <a:t>\{4}.  Nothing to add to </a:t>
                      </a:r>
                      <a:r>
                        <a:rPr lang="en-US" sz="1400" baseline="0" dirty="0" err="1">
                          <a:sym typeface="Symbol" panose="05050102010706020507" pitchFamily="18" charset="2"/>
                        </a:rPr>
                        <a:t>to_do</a:t>
                      </a:r>
                      <a:r>
                        <a:rPr lang="en-US" sz="1400" baseline="0" dirty="0">
                          <a:sym typeface="Symbol" panose="05050102010706020507" pitchFamily="18" charset="2"/>
                        </a:rPr>
                        <a:t>.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400" dirty="0">
                          <a:sym typeface="Symbol" panose="05050102010706020507" pitchFamily="18" charset="2"/>
                        </a:rPr>
                        <a:t>B,A&lt;B, B,B&lt;C, C,B&lt;C </a:t>
                      </a:r>
                      <a:endParaRPr lang="en-US" sz="1400" dirty="0"/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400" dirty="0"/>
                        <a:t>{1,2,3}</a:t>
                      </a:r>
                      <a:endParaRPr lang="en-US" sz="1400" dirty="0"/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400" dirty="0"/>
                        <a:t>{1,2,3,4}</a:t>
                      </a:r>
                      <a:endParaRPr lang="en-US" sz="1400" dirty="0"/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{1,2,3,4}</a:t>
                      </a:r>
                      <a:endParaRPr lang="en-US" sz="1400" dirty="0"/>
                    </a:p>
                  </a:txBody>
                  <a:tcPr anchor="b"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400" dirty="0"/>
                        <a:t>Select </a:t>
                      </a:r>
                      <a:r>
                        <a:rPr lang="en-US" sz="1400" dirty="0">
                          <a:sym typeface="Symbol" panose="05050102010706020507" pitchFamily="18" charset="2"/>
                        </a:rPr>
                        <a:t>B,A&lt;B.  If B = 1, no A satisfies c, D</a:t>
                      </a:r>
                      <a:r>
                        <a:rPr lang="en-US" sz="1400" baseline="-25000" dirty="0">
                          <a:sym typeface="Symbol" panose="05050102010706020507" pitchFamily="18" charset="2"/>
                        </a:rPr>
                        <a:t>B</a:t>
                      </a:r>
                      <a:r>
                        <a:rPr lang="en-US" sz="1400" baseline="0" dirty="0">
                          <a:sym typeface="Symbol" panose="05050102010706020507" pitchFamily="18" charset="2"/>
                        </a:rPr>
                        <a:t> := D</a:t>
                      </a:r>
                      <a:r>
                        <a:rPr lang="en-US" sz="1400" baseline="-25000" dirty="0">
                          <a:sym typeface="Symbol" panose="05050102010706020507" pitchFamily="18" charset="2"/>
                        </a:rPr>
                        <a:t>B</a:t>
                      </a:r>
                      <a:r>
                        <a:rPr lang="en-US" sz="1400" baseline="0" dirty="0">
                          <a:sym typeface="Symbol" panose="05050102010706020507" pitchFamily="18" charset="2"/>
                        </a:rPr>
                        <a:t>\{1}.  Nothing to add to </a:t>
                      </a:r>
                      <a:r>
                        <a:rPr lang="en-US" sz="1400" baseline="0" dirty="0" err="1">
                          <a:sym typeface="Symbol" panose="05050102010706020507" pitchFamily="18" charset="2"/>
                        </a:rPr>
                        <a:t>to_do</a:t>
                      </a:r>
                      <a:r>
                        <a:rPr lang="en-US" sz="1400" baseline="0" dirty="0">
                          <a:sym typeface="Symbol" panose="05050102010706020507" pitchFamily="18" charset="2"/>
                        </a:rPr>
                        <a:t>.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ym typeface="Symbol" panose="05050102010706020507" pitchFamily="18" charset="2"/>
                        </a:rPr>
                        <a:t>B,B&lt;C, C,B&lt;C </a:t>
                      </a:r>
                      <a:endParaRPr lang="en-US" sz="1400" dirty="0"/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400" dirty="0"/>
                        <a:t>{1,2,3}</a:t>
                      </a:r>
                      <a:endParaRPr lang="en-US" sz="1400" dirty="0"/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400" dirty="0"/>
                        <a:t>{2,3,4}</a:t>
                      </a:r>
                      <a:endParaRPr lang="en-US" sz="1400" dirty="0"/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{1,2,3,4}</a:t>
                      </a:r>
                      <a:endParaRPr lang="en-US" sz="1400" dirty="0"/>
                    </a:p>
                  </a:txBody>
                  <a:tcPr anchor="b"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400" dirty="0"/>
                        <a:t>Select </a:t>
                      </a:r>
                      <a:r>
                        <a:rPr lang="en-US" sz="1400" dirty="0">
                          <a:sym typeface="Symbol" panose="05050102010706020507" pitchFamily="18" charset="2"/>
                        </a:rPr>
                        <a:t>B,B&lt;C.  If B = 4, no C satisfies c, D</a:t>
                      </a:r>
                      <a:r>
                        <a:rPr lang="en-US" sz="1400" baseline="-25000" dirty="0">
                          <a:sym typeface="Symbol" panose="05050102010706020507" pitchFamily="18" charset="2"/>
                        </a:rPr>
                        <a:t>B</a:t>
                      </a:r>
                      <a:r>
                        <a:rPr lang="en-US" sz="1400" baseline="0" dirty="0">
                          <a:sym typeface="Symbol" panose="05050102010706020507" pitchFamily="18" charset="2"/>
                        </a:rPr>
                        <a:t> := D</a:t>
                      </a:r>
                      <a:r>
                        <a:rPr lang="en-US" sz="1400" baseline="-25000" dirty="0">
                          <a:sym typeface="Symbol" panose="05050102010706020507" pitchFamily="18" charset="2"/>
                        </a:rPr>
                        <a:t>B</a:t>
                      </a:r>
                      <a:r>
                        <a:rPr lang="en-US" sz="1400" baseline="0" dirty="0">
                          <a:sym typeface="Symbol" panose="05050102010706020507" pitchFamily="18" charset="2"/>
                        </a:rPr>
                        <a:t>\{4}.  Nothing to add to </a:t>
                      </a:r>
                      <a:r>
                        <a:rPr lang="en-US" sz="1400" baseline="0" dirty="0" err="1">
                          <a:sym typeface="Symbol" panose="05050102010706020507" pitchFamily="18" charset="2"/>
                        </a:rPr>
                        <a:t>to_do</a:t>
                      </a:r>
                      <a:r>
                        <a:rPr lang="en-US" sz="1400" baseline="0" dirty="0">
                          <a:sym typeface="Symbol" panose="05050102010706020507" pitchFamily="18" charset="2"/>
                        </a:rPr>
                        <a:t>.  B changed, add 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>
                          <a:sym typeface="Symbol" panose="05050102010706020507" pitchFamily="18" charset="2"/>
                        </a:rPr>
                        <a:t>A,A&lt;B to </a:t>
                      </a:r>
                      <a:r>
                        <a:rPr lang="en-US" sz="1400" dirty="0" err="1">
                          <a:sym typeface="Symbol" panose="05050102010706020507" pitchFamily="18" charset="2"/>
                        </a:rPr>
                        <a:t>to_do</a:t>
                      </a:r>
                      <a:r>
                        <a:rPr lang="en-US" sz="1400" dirty="0">
                          <a:sym typeface="Symbol" panose="05050102010706020507" pitchFamily="18" charset="2"/>
                        </a:rPr>
                        <a:t> </a:t>
                      </a:r>
                      <a:r>
                        <a:rPr lang="en-US" sz="1400" i="1" dirty="0">
                          <a:sym typeface="Symbol" panose="05050102010706020507" pitchFamily="18" charset="2"/>
                        </a:rPr>
                        <a:t>(may need to change A)</a:t>
                      </a:r>
                      <a:endParaRPr lang="en-US" sz="14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ym typeface="Symbol" panose="05050102010706020507" pitchFamily="18" charset="2"/>
                        </a:rPr>
                        <a:t>C,B&lt;C, A,A&lt;B</a:t>
                      </a:r>
                      <a:endParaRPr lang="en-US" sz="1400" dirty="0"/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400" dirty="0"/>
                        <a:t>{1,2,3}</a:t>
                      </a:r>
                      <a:endParaRPr lang="en-US" sz="1400" dirty="0"/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400" dirty="0"/>
                        <a:t>{2,3}</a:t>
                      </a:r>
                      <a:endParaRPr lang="en-US" sz="1400" dirty="0"/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{1,2,3,4}</a:t>
                      </a:r>
                      <a:endParaRPr lang="en-US" sz="1400" dirty="0"/>
                    </a:p>
                  </a:txBody>
                  <a:tcPr anchor="b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Select </a:t>
                      </a:r>
                      <a:r>
                        <a:rPr lang="en-US" sz="1400" dirty="0">
                          <a:sym typeface="Symbol" panose="05050102010706020507" pitchFamily="18" charset="2"/>
                        </a:rPr>
                        <a:t>C,B&lt;C.  IF C = 1 or C = 2, no B satisfies c, D</a:t>
                      </a:r>
                      <a:r>
                        <a:rPr lang="en-US" sz="1400" baseline="-25000" dirty="0">
                          <a:sym typeface="Symbol" panose="05050102010706020507" pitchFamily="18" charset="2"/>
                        </a:rPr>
                        <a:t>C</a:t>
                      </a:r>
                      <a:r>
                        <a:rPr lang="en-US" sz="1400" baseline="0" dirty="0">
                          <a:sym typeface="Symbol" panose="05050102010706020507" pitchFamily="18" charset="2"/>
                        </a:rPr>
                        <a:t> := D</a:t>
                      </a:r>
                      <a:r>
                        <a:rPr lang="en-US" sz="1400" baseline="-25000" dirty="0">
                          <a:sym typeface="Symbol" panose="05050102010706020507" pitchFamily="18" charset="2"/>
                        </a:rPr>
                        <a:t>C</a:t>
                      </a:r>
                      <a:r>
                        <a:rPr lang="en-US" sz="1400" baseline="0" dirty="0">
                          <a:sym typeface="Symbol" panose="05050102010706020507" pitchFamily="18" charset="2"/>
                        </a:rPr>
                        <a:t> \ {1,2}.  No other constraint contains C, nothing to add to </a:t>
                      </a:r>
                      <a:r>
                        <a:rPr lang="en-US" sz="1400" baseline="0" dirty="0" err="1">
                          <a:sym typeface="Symbol" panose="05050102010706020507" pitchFamily="18" charset="2"/>
                        </a:rPr>
                        <a:t>to_do</a:t>
                      </a:r>
                      <a:r>
                        <a:rPr lang="en-US" sz="1400" baseline="0" dirty="0">
                          <a:sym typeface="Symbol" panose="05050102010706020507" pitchFamily="18" charset="2"/>
                        </a:rPr>
                        <a:t>.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ym typeface="Symbol" panose="05050102010706020507" pitchFamily="18" charset="2"/>
                        </a:rPr>
                        <a:t>A,A&lt;B</a:t>
                      </a:r>
                      <a:endParaRPr lang="en-US" sz="1400" dirty="0"/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400" dirty="0"/>
                        <a:t>{1,2,3}</a:t>
                      </a:r>
                      <a:endParaRPr lang="en-US" sz="1400" dirty="0"/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400" dirty="0"/>
                        <a:t>{2,3}</a:t>
                      </a:r>
                      <a:endParaRPr lang="en-US" sz="1400" dirty="0"/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{3,4}</a:t>
                      </a:r>
                      <a:endParaRPr lang="en-US" sz="1400" dirty="0"/>
                    </a:p>
                  </a:txBody>
                  <a:tcPr anchor="b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Select </a:t>
                      </a:r>
                      <a:r>
                        <a:rPr lang="en-US" sz="1400" dirty="0">
                          <a:sym typeface="Symbol" panose="05050102010706020507" pitchFamily="18" charset="2"/>
                        </a:rPr>
                        <a:t>A,A&lt;B. If A = 3, no B satisfies c, D</a:t>
                      </a:r>
                      <a:r>
                        <a:rPr lang="en-US" sz="1400" baseline="-25000" dirty="0">
                          <a:sym typeface="Symbol" panose="05050102010706020507" pitchFamily="18" charset="2"/>
                        </a:rPr>
                        <a:t>A</a:t>
                      </a:r>
                      <a:r>
                        <a:rPr lang="en-US" sz="1400" baseline="0" dirty="0">
                          <a:sym typeface="Symbol" panose="05050102010706020507" pitchFamily="18" charset="2"/>
                        </a:rPr>
                        <a:t>:= D</a:t>
                      </a:r>
                      <a:r>
                        <a:rPr lang="en-US" sz="1400" baseline="-25000" dirty="0">
                          <a:sym typeface="Symbol" panose="05050102010706020507" pitchFamily="18" charset="2"/>
                        </a:rPr>
                        <a:t>A</a:t>
                      </a:r>
                      <a:r>
                        <a:rPr lang="en-US" sz="1400" baseline="0" dirty="0">
                          <a:sym typeface="Symbol" panose="05050102010706020507" pitchFamily="18" charset="2"/>
                        </a:rPr>
                        <a:t>\{3}.  No other constraint contains A.  Done.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400" dirty="0"/>
                        <a:t>{1,2}</a:t>
                      </a:r>
                      <a:endParaRPr lang="en-US" sz="1400" dirty="0"/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400" dirty="0"/>
                        <a:t>{2,3}</a:t>
                      </a:r>
                      <a:endParaRPr lang="en-US" sz="1400" dirty="0"/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{3,4}</a:t>
                      </a:r>
                      <a:endParaRPr lang="en-US" sz="1400" dirty="0"/>
                    </a:p>
                  </a:txBody>
                  <a:tcPr anchor="b"/>
                </a:tc>
              </a:tr>
            </a:tbl>
          </a:graphicData>
        </a:graphic>
      </p:graphicFrame>
      <p:sp>
        <p:nvSpPr>
          <p:cNvPr id="4" name="Ink 3"/>
          <p:cNvSpPr/>
          <p:nvPr/>
        </p:nvSpPr>
        <p:spPr bwMode="auto">
          <a:xfrm>
            <a:off x="254160" y="1295280"/>
            <a:ext cx="8541000" cy="3810600"/>
          </a:xfrm>
          <a:prstGeom prst="rect">
            <a:avLst/>
          </a:prstGeom>
        </p:spPr>
      </p:sp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7726"/>
    </mc:Choice>
    <mc:Fallback>
      <p:transition spd="slow" advTm="2277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Elemental</Template>
  <TotalTime>0</TotalTime>
  <Words>9022</Words>
  <Application>WPS Presentation</Application>
  <PresentationFormat>On-screen Show (4:3)</PresentationFormat>
  <Paragraphs>463</Paragraphs>
  <Slides>30</Slides>
  <Notes>69</Notes>
  <HiddenSlides>0</HiddenSlides>
  <MMClips>83</MMClips>
  <ScaleCrop>false</ScaleCrop>
  <HeadingPairs>
    <vt:vector size="8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41" baseType="lpstr">
      <vt:lpstr>Arial</vt:lpstr>
      <vt:lpstr>SimSun</vt:lpstr>
      <vt:lpstr>Wingdings</vt:lpstr>
      <vt:lpstr>Symbol</vt:lpstr>
      <vt:lpstr>Calibri</vt:lpstr>
      <vt:lpstr>Microsoft YaHei</vt:lpstr>
      <vt:lpstr>Arial Unicode MS</vt:lpstr>
      <vt:lpstr>Symbol Tiger</vt:lpstr>
      <vt:lpstr>Symbol</vt:lpstr>
      <vt:lpstr>Office Theme</vt:lpstr>
      <vt:lpstr>Equation.DSMT4</vt:lpstr>
      <vt:lpstr>Example Constraint Network</vt:lpstr>
      <vt:lpstr>Example Constraint Network</vt:lpstr>
      <vt:lpstr>Example Constraint Network II</vt:lpstr>
      <vt:lpstr>Network II – Let’s Do This</vt:lpstr>
      <vt:lpstr>Arc-Consistent network</vt:lpstr>
      <vt:lpstr>Network for CS major Prerequisites</vt:lpstr>
      <vt:lpstr>Generalized Arc Consistency Algorithm</vt:lpstr>
      <vt:lpstr>GAC</vt:lpstr>
      <vt:lpstr>Sample GAC Run (all domains initially {1,2,3,4})</vt:lpstr>
      <vt:lpstr>Variable Elimination (I)</vt:lpstr>
      <vt:lpstr>Variable Elimination (II)</vt:lpstr>
      <vt:lpstr>Network for Variable Elimination</vt:lpstr>
      <vt:lpstr>Make Network Arc-consistent</vt:lpstr>
      <vt:lpstr>Eliminating C</vt:lpstr>
      <vt:lpstr>Eliminating C (detail 1)</vt:lpstr>
      <vt:lpstr>Eliminating C (detail 2)</vt:lpstr>
      <vt:lpstr>Local Search I</vt:lpstr>
      <vt:lpstr>Local Search II</vt:lpstr>
      <vt:lpstr>Local Search III</vt:lpstr>
      <vt:lpstr>Randomness</vt:lpstr>
      <vt:lpstr>Example:  Planning Your Degree</vt:lpstr>
      <vt:lpstr>Local Search for CSPs</vt:lpstr>
      <vt:lpstr>Example:  Random Beginning</vt:lpstr>
      <vt:lpstr>Iterative Best Improvement Options</vt:lpstr>
      <vt:lpstr>Notes on IBI</vt:lpstr>
      <vt:lpstr>Example:  Random Beginning</vt:lpstr>
      <vt:lpstr>Complex Domains</vt:lpstr>
      <vt:lpstr>Problems with Greedy Descent/I.B.I.</vt:lpstr>
      <vt:lpstr>Randomized Algorithms</vt:lpstr>
      <vt:lpstr>Randomized Greedy Descent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ICS 340</dc:title>
  <dc:creator>Administrator</dc:creator>
  <cp:lastModifiedBy>pink5</cp:lastModifiedBy>
  <cp:revision>241</cp:revision>
  <cp:lastPrinted>2018-02-08T15:22:00Z</cp:lastPrinted>
  <dcterms:created xsi:type="dcterms:W3CDTF">2015-02-02T20:26:00Z</dcterms:created>
  <dcterms:modified xsi:type="dcterms:W3CDTF">2021-05-07T03:44:26Z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1033-11.2.0.10114</vt:lpwstr>
  </property>
</Properties>
</file>